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Roboto" charset="1" panose="02000000000000000000"/>
      <p:regular r:id="rId11"/>
    </p:embeddedFont>
    <p:embeddedFont>
      <p:font typeface="Roboto Bold" charset="1" panose="02000000000000000000"/>
      <p:regular r:id="rId12"/>
    </p:embeddedFont>
    <p:embeddedFont>
      <p:font typeface="Roboto Italics" charset="1" panose="02000000000000000000"/>
      <p:regular r:id="rId13"/>
    </p:embeddedFont>
    <p:embeddedFont>
      <p:font typeface="Roboto Bold Italics" charset="1" panose="02000000000000000000"/>
      <p:regular r:id="rId14"/>
    </p:embeddedFont>
    <p:embeddedFont>
      <p:font typeface="DM Sans" charset="1" panose="00000000000000000000"/>
      <p:regular r:id="rId15"/>
    </p:embeddedFont>
    <p:embeddedFont>
      <p:font typeface="DM Sans Bold" charset="1" panose="00000000000000000000"/>
      <p:regular r:id="rId16"/>
    </p:embeddedFont>
    <p:embeddedFont>
      <p:font typeface="DM Sans Italics" charset="1" panose="00000000000000000000"/>
      <p:regular r:id="rId17"/>
    </p:embeddedFont>
    <p:embeddedFont>
      <p:font typeface="DM Sans Bold Italics" charset="1" panose="00000000000000000000"/>
      <p:regular r:id="rId18"/>
    </p:embeddedFont>
    <p:embeddedFont>
      <p:font typeface="Open Sans Light" charset="1" panose="020B0306030504020204"/>
      <p:regular r:id="rId19"/>
    </p:embeddedFont>
    <p:embeddedFont>
      <p:font typeface="Open Sans Light Bold" charset="1" panose="020B0806030504020204"/>
      <p:regular r:id="rId20"/>
    </p:embeddedFont>
    <p:embeddedFont>
      <p:font typeface="Open Sans Light Italics" charset="1" panose="020B0306030504020204"/>
      <p:regular r:id="rId21"/>
    </p:embeddedFont>
    <p:embeddedFont>
      <p:font typeface="Open Sans Light Bold Italics" charset="1" panose="020B0806030504020204"/>
      <p:regular r:id="rId22"/>
    </p:embeddedFont>
    <p:embeddedFont>
      <p:font typeface="Quicksand" charset="1" panose="00000600000000000000"/>
      <p:regular r:id="rId23"/>
    </p:embeddedFont>
    <p:embeddedFont>
      <p:font typeface="Quicksand Bold" charset="1" panose="00000800000000000000"/>
      <p:regular r:id="rId24"/>
    </p:embeddedFont>
    <p:embeddedFont>
      <p:font typeface="Canva Sans" charset="1" panose="020B0503030501040103"/>
      <p:regular r:id="rId25"/>
    </p:embeddedFont>
    <p:embeddedFont>
      <p:font typeface="Canva Sans Bold" charset="1" panose="020B0803030501040103"/>
      <p:regular r:id="rId26"/>
    </p:embeddedFont>
    <p:embeddedFont>
      <p:font typeface="Canva Sans Italics" charset="1" panose="020B0503030501040103"/>
      <p:regular r:id="rId27"/>
    </p:embeddedFont>
    <p:embeddedFont>
      <p:font typeface="Canva Sans Bold Italics" charset="1" panose="020B0803030501040103"/>
      <p:regular r:id="rId28"/>
    </p:embeddedFont>
    <p:embeddedFont>
      <p:font typeface="Dekko" charset="1" panose="00000500000000000000"/>
      <p:regular r:id="rId29"/>
    </p:embeddedFont>
    <p:embeddedFont>
      <p:font typeface="Asap Regular" charset="1" panose="020F0504030202060203"/>
      <p:regular r:id="rId30"/>
    </p:embeddedFont>
    <p:embeddedFont>
      <p:font typeface="Asap Regular Bold" charset="1" panose="020F0604030202060203"/>
      <p:regular r:id="rId31"/>
    </p:embeddedFont>
    <p:embeddedFont>
      <p:font typeface="Asap Regular Italics" charset="1" panose="020F05040302020D0203"/>
      <p:regular r:id="rId32"/>
    </p:embeddedFont>
    <p:embeddedFont>
      <p:font typeface="Asap Regular Bold Italics" charset="1" panose="020F06040302020D0203"/>
      <p:regular r:id="rId33"/>
    </p:embeddedFont>
    <p:embeddedFont>
      <p:font typeface="Asap SemiBold" charset="1" panose="020F0704030202060203"/>
      <p:regular r:id="rId34"/>
    </p:embeddedFont>
    <p:embeddedFont>
      <p:font typeface="Asap SemiBold Bold" charset="1" panose="020F0804030202060203"/>
      <p:regular r:id="rId35"/>
    </p:embeddedFont>
    <p:embeddedFont>
      <p:font typeface="Asap SemiBold Italics" charset="1" panose="020F07040302020D0203"/>
      <p:regular r:id="rId36"/>
    </p:embeddedFont>
    <p:embeddedFont>
      <p:font typeface="Asap SemiBold Bold Italics" charset="1" panose="020F08040302020D0203"/>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jpe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2.svg" Type="http://schemas.openxmlformats.org/officeDocument/2006/relationships/image"/><Relationship Id="rId12" Target="../media/image49.png" Type="http://schemas.openxmlformats.org/officeDocument/2006/relationships/image"/><Relationship Id="rId13" Target="../media/image50.svg" Type="http://schemas.openxmlformats.org/officeDocument/2006/relationships/image"/><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790915" y="6309995"/>
            <a:ext cx="7899149" cy="2948305"/>
          </a:xfrm>
          <a:prstGeom prst="rect">
            <a:avLst/>
          </a:prstGeom>
        </p:spPr>
        <p:txBody>
          <a:bodyPr anchor="t" rtlCol="false" tIns="0" lIns="0" bIns="0" rIns="0">
            <a:spAutoFit/>
          </a:bodyPr>
          <a:lstStyle/>
          <a:p>
            <a:pPr algn="just">
              <a:lnSpc>
                <a:spcPts val="3920"/>
              </a:lnSpc>
            </a:pPr>
            <a:r>
              <a:rPr lang="en-US" sz="2800">
                <a:solidFill>
                  <a:srgbClr val="494949"/>
                </a:solidFill>
                <a:latin typeface="Quicksand"/>
              </a:rPr>
              <a:t>Nhóm sinh viên  : Nhóm 5 - 20TCLC_DT5</a:t>
            </a:r>
          </a:p>
          <a:p>
            <a:pPr algn="just">
              <a:lnSpc>
                <a:spcPts val="3920"/>
              </a:lnSpc>
            </a:pPr>
            <a:r>
              <a:rPr lang="en-US" sz="2800">
                <a:solidFill>
                  <a:srgbClr val="494949"/>
                </a:solidFill>
                <a:latin typeface="Quicksand"/>
              </a:rPr>
              <a:t>                                    - Trương Thành Đạt </a:t>
            </a:r>
          </a:p>
          <a:p>
            <a:pPr algn="just">
              <a:lnSpc>
                <a:spcPts val="3920"/>
              </a:lnSpc>
            </a:pPr>
            <a:r>
              <a:rPr lang="en-US" sz="2800">
                <a:solidFill>
                  <a:srgbClr val="494949"/>
                </a:solidFill>
                <a:latin typeface="Quicksand"/>
              </a:rPr>
              <a:t>                                    - Nguyễn Hiếu </a:t>
            </a:r>
          </a:p>
          <a:p>
            <a:pPr algn="just">
              <a:lnSpc>
                <a:spcPts val="3920"/>
              </a:lnSpc>
            </a:pPr>
            <a:r>
              <a:rPr lang="en-US" sz="2800">
                <a:solidFill>
                  <a:srgbClr val="494949"/>
                </a:solidFill>
                <a:latin typeface="Quicksand"/>
              </a:rPr>
              <a:t>                                    - Nguyễn Hồng Hạnh</a:t>
            </a:r>
          </a:p>
          <a:p>
            <a:pPr algn="just">
              <a:lnSpc>
                <a:spcPts val="3920"/>
              </a:lnSpc>
            </a:pPr>
            <a:r>
              <a:rPr lang="en-US" sz="2800">
                <a:solidFill>
                  <a:srgbClr val="494949"/>
                </a:solidFill>
                <a:latin typeface="Quicksand"/>
              </a:rPr>
              <a:t>Giáo viên hướng dẫn : Ninh Khách Duy</a:t>
            </a:r>
          </a:p>
          <a:p>
            <a:pPr>
              <a:lnSpc>
                <a:spcPts val="3920"/>
              </a:lnSpc>
            </a:pP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30569">
            <a:off x="9837166" y="2386299"/>
            <a:ext cx="676920" cy="850014"/>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626218" y="1196851"/>
            <a:ext cx="3233311" cy="1481444"/>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95932" y="5651572"/>
            <a:ext cx="3081956" cy="1412096"/>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30569">
            <a:off x="16521069" y="4903598"/>
            <a:ext cx="676920" cy="850014"/>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18073" y="4688370"/>
            <a:ext cx="1274700" cy="1669251"/>
          </a:xfrm>
          <a:prstGeom prst="rect">
            <a:avLst/>
          </a:prstGeom>
        </p:spPr>
      </p:pic>
      <p:sp>
        <p:nvSpPr>
          <p:cNvPr name="TextBox 8" id="8"/>
          <p:cNvSpPr txBox="true"/>
          <p:nvPr/>
        </p:nvSpPr>
        <p:spPr>
          <a:xfrm rot="0">
            <a:off x="2818703" y="933450"/>
            <a:ext cx="5972213" cy="748031"/>
          </a:xfrm>
          <a:prstGeom prst="rect">
            <a:avLst/>
          </a:prstGeom>
        </p:spPr>
        <p:txBody>
          <a:bodyPr anchor="t" rtlCol="false" tIns="0" lIns="0" bIns="0" rIns="0">
            <a:spAutoFit/>
          </a:bodyPr>
          <a:lstStyle/>
          <a:p>
            <a:pPr algn="ctr">
              <a:lnSpc>
                <a:spcPts val="6019"/>
              </a:lnSpc>
            </a:pPr>
            <a:r>
              <a:rPr lang="en-US" sz="4299">
                <a:solidFill>
                  <a:srgbClr val="494949"/>
                </a:solidFill>
                <a:latin typeface="Quicksand"/>
              </a:rPr>
              <a:t>KHOA HỌC DỮ LIỆU </a:t>
            </a:r>
          </a:p>
        </p:txBody>
      </p:sp>
      <p:sp>
        <p:nvSpPr>
          <p:cNvPr name="TextBox 9" id="9"/>
          <p:cNvSpPr txBox="true"/>
          <p:nvPr/>
        </p:nvSpPr>
        <p:spPr>
          <a:xfrm rot="0">
            <a:off x="2484886" y="2206490"/>
            <a:ext cx="6906237" cy="471805"/>
          </a:xfrm>
          <a:prstGeom prst="rect">
            <a:avLst/>
          </a:prstGeom>
        </p:spPr>
        <p:txBody>
          <a:bodyPr anchor="t" rtlCol="false" tIns="0" lIns="0" bIns="0" rIns="0">
            <a:spAutoFit/>
          </a:bodyPr>
          <a:lstStyle/>
          <a:p>
            <a:pPr algn="ctr">
              <a:lnSpc>
                <a:spcPts val="3920"/>
              </a:lnSpc>
            </a:pPr>
            <a:r>
              <a:rPr lang="en-US" sz="2800">
                <a:solidFill>
                  <a:srgbClr val="494949"/>
                </a:solidFill>
                <a:latin typeface="Quicksand"/>
              </a:rPr>
              <a:t>ĐỀ TÀI : DỰ ĐOÁN BÁN ĐẤT Ở HÀ NỘI </a:t>
            </a:r>
            <a:r>
              <a:rPr lang="en-US" sz="2800">
                <a:solidFill>
                  <a:srgbClr val="494949"/>
                </a:solidFill>
                <a:latin typeface="Quicksand"/>
              </a:rPr>
              <a: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1028700" y="790622"/>
            <a:ext cx="12239104" cy="530542"/>
          </a:xfrm>
          <a:prstGeom prst="rect">
            <a:avLst/>
          </a:prstGeom>
        </p:spPr>
        <p:txBody>
          <a:bodyPr anchor="t" rtlCol="false" tIns="0" lIns="0" bIns="0" rIns="0">
            <a:spAutoFit/>
          </a:bodyPr>
          <a:lstStyle/>
          <a:p>
            <a:pPr marL="0" indent="0" lvl="0">
              <a:lnSpc>
                <a:spcPts val="4192"/>
              </a:lnSpc>
            </a:pPr>
            <a:r>
              <a:rPr lang="en-US" sz="3225">
                <a:solidFill>
                  <a:srgbClr val="0F3256"/>
                </a:solidFill>
                <a:latin typeface="Roboto Bold"/>
              </a:rPr>
              <a:t>Biểu đồ biểu diễn sự tương quan của price , parking ,dis_q</a:t>
            </a:r>
          </a:p>
        </p:txBody>
      </p:sp>
      <p:sp>
        <p:nvSpPr>
          <p:cNvPr name="AutoShape 3" id="3"/>
          <p:cNvSpPr/>
          <p:nvPr/>
        </p:nvSpPr>
        <p:spPr>
          <a:xfrm rot="5399999">
            <a:off x="4892495" y="5382458"/>
            <a:ext cx="10925823" cy="0"/>
          </a:xfrm>
          <a:prstGeom prst="line">
            <a:avLst/>
          </a:prstGeom>
          <a:ln cap="rnd" w="9525">
            <a:solidFill>
              <a:srgbClr val="C8C8C8"/>
            </a:solidFill>
            <a:prstDash val="solid"/>
            <a:headEnd type="none" len="sm" w="sm"/>
            <a:tailEnd type="none" len="sm" w="sm"/>
          </a:ln>
        </p:spPr>
      </p:sp>
      <p:grpSp>
        <p:nvGrpSpPr>
          <p:cNvPr name="Group 4" id="4"/>
          <p:cNvGrpSpPr/>
          <p:nvPr/>
        </p:nvGrpSpPr>
        <p:grpSpPr>
          <a:xfrm rot="0">
            <a:off x="0" y="9310861"/>
            <a:ext cx="18288000" cy="1952277"/>
            <a:chOff x="0" y="0"/>
            <a:chExt cx="6186311" cy="660400"/>
          </a:xfrm>
        </p:grpSpPr>
        <p:sp>
          <p:nvSpPr>
            <p:cNvPr name="Freeform 5" id="5"/>
            <p:cNvSpPr/>
            <p:nvPr/>
          </p:nvSpPr>
          <p:spPr>
            <a:xfrm flipH="false" flipV="false">
              <a:off x="0" y="0"/>
              <a:ext cx="6186311" cy="660400"/>
            </a:xfrm>
            <a:custGeom>
              <a:avLst/>
              <a:gdLst/>
              <a:ahLst/>
              <a:cxnLst/>
              <a:rect r="r" b="b" t="t" l="l"/>
              <a:pathLst>
                <a:path h="660400" w="6186311">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B8D6F6"/>
            </a:solidFill>
          </p:spPr>
        </p:sp>
      </p:grpSp>
      <p:grpSp>
        <p:nvGrpSpPr>
          <p:cNvPr name="Group 6" id="6"/>
          <p:cNvGrpSpPr/>
          <p:nvPr/>
        </p:nvGrpSpPr>
        <p:grpSpPr>
          <a:xfrm rot="0">
            <a:off x="16441939" y="1028700"/>
            <a:ext cx="817361" cy="816339"/>
            <a:chOff x="0" y="0"/>
            <a:chExt cx="1089815" cy="1088453"/>
          </a:xfrm>
        </p:grpSpPr>
        <p:pic>
          <p:nvPicPr>
            <p:cNvPr name="Picture 7" id="7"/>
            <p:cNvPicPr>
              <a:picLocks noChangeAspect="true"/>
            </p:cNvPicPr>
            <p:nvPr/>
          </p:nvPicPr>
          <p:blipFill>
            <a:blip r:embed="rId2"/>
            <a:srcRect l="0" t="0" r="0" b="0"/>
            <a:stretch>
              <a:fillRect/>
            </a:stretch>
          </p:blipFill>
          <p:spPr>
            <a:xfrm flipH="false" flipV="false" rot="0">
              <a:off x="0" y="0"/>
              <a:ext cx="1089815" cy="1088453"/>
            </a:xfrm>
            <a:prstGeom prst="rect">
              <a:avLst/>
            </a:prstGeom>
          </p:spPr>
        </p:pic>
        <p:sp>
          <p:nvSpPr>
            <p:cNvPr name="TextBox 8" id="8"/>
            <p:cNvSpPr txBox="true"/>
            <p:nvPr/>
          </p:nvSpPr>
          <p:spPr>
            <a:xfrm rot="0">
              <a:off x="179935" y="307654"/>
              <a:ext cx="729946" cy="455295"/>
            </a:xfrm>
            <a:prstGeom prst="rect">
              <a:avLst/>
            </a:prstGeom>
          </p:spPr>
          <p:txBody>
            <a:bodyPr anchor="t" rtlCol="false" tIns="0" lIns="0" bIns="0" rIns="0">
              <a:spAutoFit/>
            </a:bodyPr>
            <a:lstStyle/>
            <a:p>
              <a:pPr algn="ctr" marL="0" indent="0" lvl="0">
                <a:lnSpc>
                  <a:spcPts val="2730"/>
                </a:lnSpc>
              </a:pPr>
              <a:r>
                <a:rPr lang="en-US" sz="2100" spc="-63">
                  <a:solidFill>
                    <a:srgbClr val="0F3256"/>
                  </a:solidFill>
                  <a:latin typeface="Roboto"/>
                </a:rPr>
                <a:t>13</a:t>
              </a:r>
            </a:p>
          </p:txBody>
        </p:sp>
      </p:grpSp>
      <p:pic>
        <p:nvPicPr>
          <p:cNvPr name="Picture 9" id="9"/>
          <p:cNvPicPr>
            <a:picLocks noChangeAspect="true"/>
          </p:cNvPicPr>
          <p:nvPr/>
        </p:nvPicPr>
        <p:blipFill>
          <a:blip r:embed="rId3"/>
          <a:srcRect l="0" t="0" r="0" b="0"/>
          <a:stretch>
            <a:fillRect/>
          </a:stretch>
        </p:blipFill>
        <p:spPr>
          <a:xfrm flipH="false" flipV="false" rot="0">
            <a:off x="1028700" y="1537607"/>
            <a:ext cx="8748981" cy="7556812"/>
          </a:xfrm>
          <a:prstGeom prst="rect">
            <a:avLst/>
          </a:prstGeom>
        </p:spPr>
      </p:pic>
      <p:sp>
        <p:nvSpPr>
          <p:cNvPr name="TextBox 10" id="10"/>
          <p:cNvSpPr txBox="true"/>
          <p:nvPr/>
        </p:nvSpPr>
        <p:spPr>
          <a:xfrm rot="0">
            <a:off x="10931668" y="3605835"/>
            <a:ext cx="6414388" cy="2133600"/>
          </a:xfrm>
          <a:prstGeom prst="rect">
            <a:avLst/>
          </a:prstGeom>
        </p:spPr>
        <p:txBody>
          <a:bodyPr anchor="t" rtlCol="false" tIns="0" lIns="0" bIns="0" rIns="0">
            <a:spAutoFit/>
          </a:bodyPr>
          <a:lstStyle/>
          <a:p>
            <a:pPr algn="just">
              <a:lnSpc>
                <a:spcPts val="4200"/>
              </a:lnSpc>
            </a:pPr>
            <a:r>
              <a:rPr lang="en-US" sz="3000">
                <a:solidFill>
                  <a:srgbClr val="0F3256"/>
                </a:solidFill>
                <a:latin typeface="Roboto"/>
              </a:rPr>
              <a:t>Kết luận :</a:t>
            </a:r>
          </a:p>
          <a:p>
            <a:pPr algn="just" marL="647700" indent="-323850" lvl="1">
              <a:lnSpc>
                <a:spcPts val="4200"/>
              </a:lnSpc>
              <a:spcBef>
                <a:spcPct val="0"/>
              </a:spcBef>
              <a:buFont typeface="Arial"/>
              <a:buChar char="•"/>
            </a:pPr>
            <a:r>
              <a:rPr lang="en-US" sz="3000">
                <a:solidFill>
                  <a:srgbClr val="0F3256"/>
                </a:solidFill>
                <a:latin typeface="Roboto"/>
              </a:rPr>
              <a:t>Nhà đất không có bãi đỗ xe chiếm 91,9% cao gấp 4.5 lần có bãi đỗ xe </a:t>
            </a:r>
            <a:r>
              <a:rPr lang="en-US" sz="3000">
                <a:solidFill>
                  <a:srgbClr val="0F3256"/>
                </a:solidFill>
                <a:latin typeface="Roboto"/>
              </a:rPr>
              <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D3C5B"/>
        </a:solidFill>
      </p:bgPr>
    </p:bg>
    <p:spTree>
      <p:nvGrpSpPr>
        <p:cNvPr id="1" name=""/>
        <p:cNvGrpSpPr/>
        <p:nvPr/>
      </p:nvGrpSpPr>
      <p:grpSpPr>
        <a:xfrm>
          <a:off x="0" y="0"/>
          <a:ext cx="0" cy="0"/>
          <a:chOff x="0" y="0"/>
          <a:chExt cx="0" cy="0"/>
        </a:xfrm>
      </p:grpSpPr>
      <p:grpSp>
        <p:nvGrpSpPr>
          <p:cNvPr name="Group 2" id="2"/>
          <p:cNvGrpSpPr/>
          <p:nvPr/>
        </p:nvGrpSpPr>
        <p:grpSpPr>
          <a:xfrm rot="-5400000">
            <a:off x="3889623" y="1218010"/>
            <a:ext cx="4868137" cy="9330020"/>
            <a:chOff x="0" y="0"/>
            <a:chExt cx="1282143" cy="2457289"/>
          </a:xfrm>
        </p:grpSpPr>
        <p:sp>
          <p:nvSpPr>
            <p:cNvPr name="Freeform 3" id="3"/>
            <p:cNvSpPr/>
            <p:nvPr/>
          </p:nvSpPr>
          <p:spPr>
            <a:xfrm flipH="false" flipV="false">
              <a:off x="0" y="0"/>
              <a:ext cx="1282143" cy="2457289"/>
            </a:xfrm>
            <a:custGeom>
              <a:avLst/>
              <a:gdLst/>
              <a:ahLst/>
              <a:cxnLst/>
              <a:rect r="r" b="b" t="t" l="l"/>
              <a:pathLst>
                <a:path h="2457289" w="1282143">
                  <a:moveTo>
                    <a:pt x="0" y="0"/>
                  </a:moveTo>
                  <a:lnTo>
                    <a:pt x="1282143" y="0"/>
                  </a:lnTo>
                  <a:lnTo>
                    <a:pt x="1282143" y="2457289"/>
                  </a:lnTo>
                  <a:lnTo>
                    <a:pt x="0" y="2457289"/>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500248" y="1867113"/>
            <a:ext cx="6494042" cy="6552775"/>
            <a:chOff x="0" y="0"/>
            <a:chExt cx="8658723" cy="8737033"/>
          </a:xfrm>
        </p:grpSpPr>
        <p:pic>
          <p:nvPicPr>
            <p:cNvPr name="Picture 6" id="6"/>
            <p:cNvPicPr>
              <a:picLocks noChangeAspect="true"/>
            </p:cNvPicPr>
            <p:nvPr/>
          </p:nvPicPr>
          <p:blipFill>
            <a:blip r:embed="rId2"/>
            <a:srcRect l="16924" t="0" r="16924" b="0"/>
            <a:stretch>
              <a:fillRect/>
            </a:stretch>
          </p:blipFill>
          <p:spPr>
            <a:xfrm flipH="true" flipV="false">
              <a:off x="0" y="0"/>
              <a:ext cx="8658723" cy="8737033"/>
            </a:xfrm>
            <a:prstGeom prst="rect">
              <a:avLst/>
            </a:prstGeom>
          </p:spPr>
        </p:pic>
      </p:grpSp>
      <p:grpSp>
        <p:nvGrpSpPr>
          <p:cNvPr name="Group 7" id="7"/>
          <p:cNvGrpSpPr/>
          <p:nvPr/>
        </p:nvGrpSpPr>
        <p:grpSpPr>
          <a:xfrm rot="0">
            <a:off x="1288465" y="1474145"/>
            <a:ext cx="785935" cy="785935"/>
            <a:chOff x="0" y="0"/>
            <a:chExt cx="1913890" cy="1913890"/>
          </a:xfrm>
        </p:grpSpPr>
        <p:sp>
          <p:nvSpPr>
            <p:cNvPr name="Freeform 8" id="8"/>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9FF47"/>
            </a:solidFill>
          </p:spPr>
        </p:sp>
      </p:grpSp>
      <p:grpSp>
        <p:nvGrpSpPr>
          <p:cNvPr name="Group 9" id="9"/>
          <p:cNvGrpSpPr/>
          <p:nvPr/>
        </p:nvGrpSpPr>
        <p:grpSpPr>
          <a:xfrm rot="0">
            <a:off x="9887063" y="7688466"/>
            <a:ext cx="1462843" cy="1462843"/>
            <a:chOff x="0" y="0"/>
            <a:chExt cx="1913890" cy="1913890"/>
          </a:xfrm>
        </p:grpSpPr>
        <p:sp>
          <p:nvSpPr>
            <p:cNvPr name="Freeform 10" id="10"/>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9FF47"/>
            </a:solidFill>
          </p:spPr>
        </p:sp>
      </p:grpSp>
      <p:pic>
        <p:nvPicPr>
          <p:cNvPr name="Picture 11" id="1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1420084" y="8714582"/>
            <a:ext cx="477195" cy="1259963"/>
          </a:xfrm>
          <a:prstGeom prst="rect">
            <a:avLst/>
          </a:prstGeom>
        </p:spPr>
      </p:pic>
      <p:grpSp>
        <p:nvGrpSpPr>
          <p:cNvPr name="Group 12" id="12"/>
          <p:cNvGrpSpPr/>
          <p:nvPr/>
        </p:nvGrpSpPr>
        <p:grpSpPr>
          <a:xfrm rot="0">
            <a:off x="17116742" y="0"/>
            <a:ext cx="1171258" cy="1171258"/>
            <a:chOff x="0" y="0"/>
            <a:chExt cx="1913890" cy="1913890"/>
          </a:xfrm>
        </p:grpSpPr>
        <p:sp>
          <p:nvSpPr>
            <p:cNvPr name="Freeform 13" id="13"/>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FFF"/>
            </a:solidFill>
          </p:spPr>
        </p:sp>
      </p:grpSp>
      <p:pic>
        <p:nvPicPr>
          <p:cNvPr name="Picture 14" id="1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2147555" y="2683171"/>
            <a:ext cx="477195" cy="1259963"/>
          </a:xfrm>
          <a:prstGeom prst="rect">
            <a:avLst/>
          </a:prstGeom>
        </p:spPr>
      </p:pic>
      <p:pic>
        <p:nvPicPr>
          <p:cNvPr name="Picture 15" id="1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658682" y="670224"/>
            <a:ext cx="501034" cy="501034"/>
          </a:xfrm>
          <a:prstGeom prst="rect">
            <a:avLst/>
          </a:prstGeom>
        </p:spPr>
      </p:pic>
      <p:sp>
        <p:nvSpPr>
          <p:cNvPr name="TextBox 16" id="16"/>
          <p:cNvSpPr txBox="true"/>
          <p:nvPr/>
        </p:nvSpPr>
        <p:spPr>
          <a:xfrm rot="0">
            <a:off x="2245487" y="2386874"/>
            <a:ext cx="7339624" cy="757278"/>
          </a:xfrm>
          <a:prstGeom prst="rect">
            <a:avLst/>
          </a:prstGeom>
        </p:spPr>
        <p:txBody>
          <a:bodyPr anchor="t" rtlCol="false" tIns="0" lIns="0" bIns="0" rIns="0">
            <a:spAutoFit/>
          </a:bodyPr>
          <a:lstStyle/>
          <a:p>
            <a:pPr algn="r">
              <a:lnSpc>
                <a:spcPts val="5682"/>
              </a:lnSpc>
            </a:pPr>
            <a:r>
              <a:rPr lang="en-US" sz="5516">
                <a:solidFill>
                  <a:srgbClr val="FFFFFF"/>
                </a:solidFill>
                <a:latin typeface="Asap Regular"/>
              </a:rPr>
              <a:t>XỬ LÝ DỮ LIỆU</a:t>
            </a:r>
          </a:p>
        </p:txBody>
      </p:sp>
      <p:sp>
        <p:nvSpPr>
          <p:cNvPr name="TextBox 17" id="17"/>
          <p:cNvSpPr txBox="true"/>
          <p:nvPr/>
        </p:nvSpPr>
        <p:spPr>
          <a:xfrm rot="0">
            <a:off x="2159715" y="3842908"/>
            <a:ext cx="7198959" cy="1480185"/>
          </a:xfrm>
          <a:prstGeom prst="rect">
            <a:avLst/>
          </a:prstGeom>
        </p:spPr>
        <p:txBody>
          <a:bodyPr anchor="t" rtlCol="false" tIns="0" lIns="0" bIns="0" rIns="0">
            <a:spAutoFit/>
          </a:bodyPr>
          <a:lstStyle/>
          <a:p>
            <a:pPr algn="just" marL="453388" indent="-226694" lvl="1">
              <a:lnSpc>
                <a:spcPts val="2939"/>
              </a:lnSpc>
              <a:buFont typeface="Arial"/>
              <a:buChar char="•"/>
            </a:pPr>
            <a:r>
              <a:rPr lang="en-US" sz="2099">
                <a:solidFill>
                  <a:srgbClr val="000000"/>
                </a:solidFill>
                <a:latin typeface="DM Sans"/>
              </a:rPr>
              <a:t>Thêm cột Encoded Addresses</a:t>
            </a:r>
          </a:p>
          <a:p>
            <a:pPr algn="just" marL="453388" indent="-226694" lvl="1">
              <a:lnSpc>
                <a:spcPts val="2939"/>
              </a:lnSpc>
              <a:buFont typeface="Arial"/>
              <a:buChar char="•"/>
            </a:pPr>
            <a:r>
              <a:rPr lang="en-US" sz="2099">
                <a:solidFill>
                  <a:srgbClr val="000000"/>
                </a:solidFill>
                <a:latin typeface="DM Sans"/>
              </a:rPr>
              <a:t>Điền dữ liệu trống bằng giá trị Mean</a:t>
            </a:r>
          </a:p>
          <a:p>
            <a:pPr algn="just" marL="453388" indent="-226694" lvl="1">
              <a:lnSpc>
                <a:spcPts val="2939"/>
              </a:lnSpc>
              <a:buFont typeface="Arial"/>
              <a:buChar char="•"/>
            </a:pPr>
            <a:r>
              <a:rPr lang="en-US" sz="2099">
                <a:solidFill>
                  <a:srgbClr val="000000"/>
                </a:solidFill>
                <a:latin typeface="DM Sans"/>
              </a:rPr>
              <a:t>Xử lý ngoại lệ</a:t>
            </a:r>
          </a:p>
          <a:p>
            <a:pPr algn="just">
              <a:lnSpc>
                <a:spcPts val="2939"/>
              </a:lnSpc>
            </a:pPr>
          </a:p>
        </p:txBody>
      </p:sp>
      <p:sp>
        <p:nvSpPr>
          <p:cNvPr name="TextBox 18" id="18"/>
          <p:cNvSpPr txBox="true"/>
          <p:nvPr/>
        </p:nvSpPr>
        <p:spPr>
          <a:xfrm rot="0">
            <a:off x="7165374" y="3766327"/>
            <a:ext cx="2912657" cy="257937"/>
          </a:xfrm>
          <a:prstGeom prst="rect">
            <a:avLst/>
          </a:prstGeom>
        </p:spPr>
        <p:txBody>
          <a:bodyPr anchor="t" rtlCol="false" tIns="0" lIns="0" bIns="0" rIns="0">
            <a:spAutoFit/>
          </a:bodyPr>
          <a:lstStyle/>
          <a:p>
            <a:pPr algn="r">
              <a:lnSpc>
                <a:spcPts val="1854"/>
              </a:lnSpc>
            </a:pPr>
            <a:r>
              <a:rPr lang="en-US" sz="1800">
                <a:solidFill>
                  <a:srgbClr val="000000"/>
                </a:solidFill>
                <a:latin typeface="Asap SemiBold"/>
              </a:rPr>
              <a:t>Xử lý  dữ liệu</a:t>
            </a:r>
          </a:p>
        </p:txBody>
      </p:sp>
      <p:sp>
        <p:nvSpPr>
          <p:cNvPr name="TextBox 19" id="19"/>
          <p:cNvSpPr txBox="true"/>
          <p:nvPr/>
        </p:nvSpPr>
        <p:spPr>
          <a:xfrm rot="0">
            <a:off x="4745636" y="9277137"/>
            <a:ext cx="4839476" cy="306023"/>
          </a:xfrm>
          <a:prstGeom prst="rect">
            <a:avLst/>
          </a:prstGeom>
        </p:spPr>
        <p:txBody>
          <a:bodyPr anchor="t" rtlCol="false" tIns="0" lIns="0" bIns="0" rIns="0">
            <a:spAutoFit/>
          </a:bodyPr>
          <a:lstStyle/>
          <a:p>
            <a:pPr algn="r">
              <a:lnSpc>
                <a:spcPts val="2335"/>
              </a:lnSpc>
              <a:spcBef>
                <a:spcPct val="0"/>
              </a:spcBef>
            </a:pPr>
            <a:r>
              <a:rPr lang="en-US" sz="2267">
                <a:solidFill>
                  <a:srgbClr val="A9FF47"/>
                </a:solidFill>
                <a:latin typeface="DM Sans"/>
              </a:rPr>
              <a:t>WWW.REALLYGREATSITE.COM</a:t>
            </a:r>
          </a:p>
        </p:txBody>
      </p:sp>
      <p:sp>
        <p:nvSpPr>
          <p:cNvPr name="TextBox 20" id="20"/>
          <p:cNvSpPr txBox="true"/>
          <p:nvPr/>
        </p:nvSpPr>
        <p:spPr>
          <a:xfrm rot="0">
            <a:off x="2245487" y="749608"/>
            <a:ext cx="2848597" cy="313690"/>
          </a:xfrm>
          <a:prstGeom prst="rect">
            <a:avLst/>
          </a:prstGeom>
        </p:spPr>
        <p:txBody>
          <a:bodyPr anchor="t" rtlCol="false" tIns="0" lIns="0" bIns="0" rIns="0">
            <a:spAutoFit/>
          </a:bodyPr>
          <a:lstStyle/>
          <a:p>
            <a:pPr>
              <a:lnSpc>
                <a:spcPts val="2659"/>
              </a:lnSpc>
              <a:spcBef>
                <a:spcPct val="0"/>
              </a:spcBef>
            </a:pPr>
            <a:r>
              <a:rPr lang="en-US" sz="1899">
                <a:solidFill>
                  <a:srgbClr val="FFFFFF"/>
                </a:solidFill>
                <a:latin typeface="League Spartan"/>
              </a:rPr>
              <a:t>THYNK UNLIMITED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D3C5B"/>
        </a:solidFill>
      </p:bgPr>
    </p:bg>
    <p:spTree>
      <p:nvGrpSpPr>
        <p:cNvPr id="1" name=""/>
        <p:cNvGrpSpPr/>
        <p:nvPr/>
      </p:nvGrpSpPr>
      <p:grpSpPr>
        <a:xfrm>
          <a:off x="0" y="0"/>
          <a:ext cx="0" cy="0"/>
          <a:chOff x="0" y="0"/>
          <a:chExt cx="0" cy="0"/>
        </a:xfrm>
      </p:grpSpPr>
      <p:grpSp>
        <p:nvGrpSpPr>
          <p:cNvPr name="Group 2" id="2"/>
          <p:cNvGrpSpPr/>
          <p:nvPr/>
        </p:nvGrpSpPr>
        <p:grpSpPr>
          <a:xfrm rot="0">
            <a:off x="11189445" y="-434895"/>
            <a:ext cx="9291894" cy="3853961"/>
            <a:chOff x="0" y="0"/>
            <a:chExt cx="10372507" cy="4302163"/>
          </a:xfrm>
        </p:grpSpPr>
        <p:sp>
          <p:nvSpPr>
            <p:cNvPr name="Freeform 3" id="3"/>
            <p:cNvSpPr/>
            <p:nvPr/>
          </p:nvSpPr>
          <p:spPr>
            <a:xfrm flipH="false" flipV="false">
              <a:off x="0" y="0"/>
              <a:ext cx="10372506" cy="4302163"/>
            </a:xfrm>
            <a:custGeom>
              <a:avLst/>
              <a:gdLst/>
              <a:ahLst/>
              <a:cxnLst/>
              <a:rect r="r" b="b" t="t" l="l"/>
              <a:pathLst>
                <a:path h="4302163" w="10372506">
                  <a:moveTo>
                    <a:pt x="0" y="0"/>
                  </a:moveTo>
                  <a:lnTo>
                    <a:pt x="10372506" y="0"/>
                  </a:lnTo>
                  <a:lnTo>
                    <a:pt x="10372506" y="4302163"/>
                  </a:lnTo>
                  <a:lnTo>
                    <a:pt x="0" y="4302163"/>
                  </a:lnTo>
                  <a:close/>
                </a:path>
              </a:pathLst>
            </a:custGeom>
            <a:solidFill>
              <a:srgbClr val="A9FF47"/>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314450" y="1028700"/>
            <a:ext cx="501034" cy="501034"/>
          </a:xfrm>
          <a:prstGeom prst="rect">
            <a:avLst/>
          </a:prstGeom>
        </p:spPr>
      </p:pic>
      <p:grpSp>
        <p:nvGrpSpPr>
          <p:cNvPr name="Group 5" id="5"/>
          <p:cNvGrpSpPr/>
          <p:nvPr/>
        </p:nvGrpSpPr>
        <p:grpSpPr>
          <a:xfrm rot="0">
            <a:off x="16825157" y="8851740"/>
            <a:ext cx="1462843" cy="1462843"/>
            <a:chOff x="0" y="0"/>
            <a:chExt cx="1913890" cy="1913890"/>
          </a:xfrm>
        </p:grpSpPr>
        <p:sp>
          <p:nvSpPr>
            <p:cNvPr name="Freeform 6" id="6"/>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9FF47"/>
            </a:solidFill>
          </p:spPr>
        </p:sp>
      </p:gr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8566323" y="1740398"/>
            <a:ext cx="477195" cy="1259963"/>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9535384" y="8628318"/>
            <a:ext cx="477195" cy="1259963"/>
          </a:xfrm>
          <a:prstGeom prst="rect">
            <a:avLst/>
          </a:prstGeom>
        </p:spPr>
      </p:pic>
      <p:grpSp>
        <p:nvGrpSpPr>
          <p:cNvPr name="Group 9" id="9"/>
          <p:cNvGrpSpPr/>
          <p:nvPr/>
        </p:nvGrpSpPr>
        <p:grpSpPr>
          <a:xfrm rot="0">
            <a:off x="0" y="9115742"/>
            <a:ext cx="1171258" cy="1171258"/>
            <a:chOff x="0" y="0"/>
            <a:chExt cx="1913890" cy="1913890"/>
          </a:xfrm>
        </p:grpSpPr>
        <p:sp>
          <p:nvSpPr>
            <p:cNvPr name="Freeform 10" id="10"/>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9FF47"/>
            </a:solidFill>
          </p:spPr>
        </p:sp>
      </p:grpSp>
      <p:pic>
        <p:nvPicPr>
          <p:cNvPr name="Picture 11" id="11"/>
          <p:cNvPicPr>
            <a:picLocks noChangeAspect="true"/>
          </p:cNvPicPr>
          <p:nvPr/>
        </p:nvPicPr>
        <p:blipFill>
          <a:blip r:embed="rId6"/>
          <a:srcRect l="0" t="7196" r="0" b="7196"/>
          <a:stretch>
            <a:fillRect/>
          </a:stretch>
        </p:blipFill>
        <p:spPr>
          <a:xfrm flipH="false" flipV="false" rot="0">
            <a:off x="1314450" y="3820753"/>
            <a:ext cx="7829550" cy="5880618"/>
          </a:xfrm>
          <a:prstGeom prst="rect">
            <a:avLst/>
          </a:prstGeom>
        </p:spPr>
      </p:pic>
      <p:sp>
        <p:nvSpPr>
          <p:cNvPr name="TextBox 12" id="12"/>
          <p:cNvSpPr txBox="true"/>
          <p:nvPr/>
        </p:nvSpPr>
        <p:spPr>
          <a:xfrm rot="0">
            <a:off x="1390650" y="3057982"/>
            <a:ext cx="9235672" cy="382849"/>
          </a:xfrm>
          <a:prstGeom prst="rect">
            <a:avLst/>
          </a:prstGeom>
        </p:spPr>
        <p:txBody>
          <a:bodyPr anchor="t" rtlCol="false" tIns="0" lIns="0" bIns="0" rIns="0">
            <a:spAutoFit/>
          </a:bodyPr>
          <a:lstStyle/>
          <a:p>
            <a:pPr>
              <a:lnSpc>
                <a:spcPts val="2814"/>
              </a:lnSpc>
            </a:pPr>
            <a:r>
              <a:rPr lang="en-US" sz="2732">
                <a:solidFill>
                  <a:srgbClr val="A9FF47"/>
                </a:solidFill>
                <a:latin typeface="Asap Regular"/>
              </a:rPr>
              <a:t>Mối quan hệ tương quan giữa các đặc trưng</a:t>
            </a:r>
          </a:p>
        </p:txBody>
      </p:sp>
      <p:sp>
        <p:nvSpPr>
          <p:cNvPr name="TextBox 13" id="13"/>
          <p:cNvSpPr txBox="true"/>
          <p:nvPr/>
        </p:nvSpPr>
        <p:spPr>
          <a:xfrm rot="0">
            <a:off x="835316" y="1851700"/>
            <a:ext cx="7339624" cy="757278"/>
          </a:xfrm>
          <a:prstGeom prst="rect">
            <a:avLst/>
          </a:prstGeom>
        </p:spPr>
        <p:txBody>
          <a:bodyPr anchor="t" rtlCol="false" tIns="0" lIns="0" bIns="0" rIns="0">
            <a:spAutoFit/>
          </a:bodyPr>
          <a:lstStyle/>
          <a:p>
            <a:pPr algn="r">
              <a:lnSpc>
                <a:spcPts val="5682"/>
              </a:lnSpc>
            </a:pPr>
            <a:r>
              <a:rPr lang="en-US" sz="5516">
                <a:solidFill>
                  <a:srgbClr val="FFFFFF"/>
                </a:solidFill>
                <a:latin typeface="Asap Regular"/>
              </a:rPr>
              <a:t>TRỰC QUAN HÓA  DL</a:t>
            </a:r>
          </a:p>
        </p:txBody>
      </p:sp>
      <p:sp>
        <p:nvSpPr>
          <p:cNvPr name="TextBox 14" id="14"/>
          <p:cNvSpPr txBox="true"/>
          <p:nvPr/>
        </p:nvSpPr>
        <p:spPr>
          <a:xfrm rot="0">
            <a:off x="9773982" y="4107296"/>
            <a:ext cx="7933984" cy="4744444"/>
          </a:xfrm>
          <a:prstGeom prst="rect">
            <a:avLst/>
          </a:prstGeom>
        </p:spPr>
        <p:txBody>
          <a:bodyPr anchor="t" rtlCol="false" tIns="0" lIns="0" bIns="0" rIns="0">
            <a:spAutoFit/>
          </a:bodyPr>
          <a:lstStyle/>
          <a:p>
            <a:pPr marL="867188" indent="-433594" lvl="1">
              <a:lnSpc>
                <a:spcPts val="4137"/>
              </a:lnSpc>
              <a:buFont typeface="Arial"/>
              <a:buChar char="•"/>
            </a:pPr>
            <a:r>
              <a:rPr lang="en-US" sz="4016">
                <a:solidFill>
                  <a:srgbClr val="FFFFFF"/>
                </a:solidFill>
                <a:latin typeface="Asap Regular"/>
              </a:rPr>
              <a:t>Dựa theo  sự tương quan giữa</a:t>
            </a:r>
          </a:p>
          <a:p>
            <a:pPr>
              <a:lnSpc>
                <a:spcPts val="4137"/>
              </a:lnSpc>
            </a:pPr>
          </a:p>
          <a:p>
            <a:pPr>
              <a:lnSpc>
                <a:spcPts val="4137"/>
              </a:lnSpc>
            </a:pPr>
            <a:r>
              <a:rPr lang="en-US" sz="4016">
                <a:solidFill>
                  <a:srgbClr val="FFFFFF"/>
                </a:solidFill>
                <a:latin typeface="Asap Regular"/>
              </a:rPr>
              <a:t> các đặc trưng bên biểu đồ.</a:t>
            </a:r>
          </a:p>
          <a:p>
            <a:pPr>
              <a:lnSpc>
                <a:spcPts val="4137"/>
              </a:lnSpc>
            </a:pPr>
            <a:r>
              <a:rPr lang="en-US" sz="4016">
                <a:solidFill>
                  <a:srgbClr val="FFFFFF"/>
                </a:solidFill>
                <a:latin typeface="Asap Regular"/>
              </a:rPr>
              <a:t>  </a:t>
            </a:r>
          </a:p>
          <a:p>
            <a:pPr marL="867188" indent="-433594" lvl="1">
              <a:lnSpc>
                <a:spcPts val="4137"/>
              </a:lnSpc>
              <a:buFont typeface="Arial"/>
              <a:buChar char="•"/>
            </a:pPr>
            <a:r>
              <a:rPr lang="en-US" sz="4016">
                <a:solidFill>
                  <a:srgbClr val="FFFFFF"/>
                </a:solidFill>
                <a:latin typeface="Asap Regular"/>
              </a:rPr>
              <a:t>Lựa chọn ra 3 đặc trưng : road, </a:t>
            </a:r>
          </a:p>
          <a:p>
            <a:pPr>
              <a:lnSpc>
                <a:spcPts val="4137"/>
              </a:lnSpc>
            </a:pPr>
          </a:p>
          <a:p>
            <a:pPr>
              <a:lnSpc>
                <a:spcPts val="4137"/>
              </a:lnSpc>
            </a:pPr>
            <a:r>
              <a:rPr lang="en-US" sz="4016">
                <a:solidFill>
                  <a:srgbClr val="FFFFFF"/>
                </a:solidFill>
                <a:latin typeface="Asap Regular"/>
              </a:rPr>
              <a:t>square, Encoded  Addresses để dự </a:t>
            </a:r>
          </a:p>
          <a:p>
            <a:pPr>
              <a:lnSpc>
                <a:spcPts val="4137"/>
              </a:lnSpc>
            </a:pPr>
          </a:p>
          <a:p>
            <a:pPr>
              <a:lnSpc>
                <a:spcPts val="4137"/>
              </a:lnSpc>
            </a:pPr>
            <a:r>
              <a:rPr lang="en-US" sz="4016">
                <a:solidFill>
                  <a:srgbClr val="FFFFFF"/>
                </a:solidFill>
                <a:latin typeface="Asap Regular"/>
              </a:rPr>
              <a:t>đoán giá đất.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D3C5B"/>
        </a:solidFill>
      </p:bgPr>
    </p:bg>
    <p:spTree>
      <p:nvGrpSpPr>
        <p:cNvPr id="1" name=""/>
        <p:cNvGrpSpPr/>
        <p:nvPr/>
      </p:nvGrpSpPr>
      <p:grpSpPr>
        <a:xfrm>
          <a:off x="0" y="0"/>
          <a:ext cx="0" cy="0"/>
          <a:chOff x="0" y="0"/>
          <a:chExt cx="0" cy="0"/>
        </a:xfrm>
      </p:grpSpPr>
      <p:grpSp>
        <p:nvGrpSpPr>
          <p:cNvPr name="Group 2" id="2"/>
          <p:cNvGrpSpPr/>
          <p:nvPr/>
        </p:nvGrpSpPr>
        <p:grpSpPr>
          <a:xfrm rot="0">
            <a:off x="11189445" y="-434895"/>
            <a:ext cx="9291894" cy="3853961"/>
            <a:chOff x="0" y="0"/>
            <a:chExt cx="10372507" cy="4302163"/>
          </a:xfrm>
        </p:grpSpPr>
        <p:sp>
          <p:nvSpPr>
            <p:cNvPr name="Freeform 3" id="3"/>
            <p:cNvSpPr/>
            <p:nvPr/>
          </p:nvSpPr>
          <p:spPr>
            <a:xfrm flipH="false" flipV="false">
              <a:off x="0" y="0"/>
              <a:ext cx="10372506" cy="4302163"/>
            </a:xfrm>
            <a:custGeom>
              <a:avLst/>
              <a:gdLst/>
              <a:ahLst/>
              <a:cxnLst/>
              <a:rect r="r" b="b" t="t" l="l"/>
              <a:pathLst>
                <a:path h="4302163" w="10372506">
                  <a:moveTo>
                    <a:pt x="0" y="0"/>
                  </a:moveTo>
                  <a:lnTo>
                    <a:pt x="10372506" y="0"/>
                  </a:lnTo>
                  <a:lnTo>
                    <a:pt x="10372506" y="4302163"/>
                  </a:lnTo>
                  <a:lnTo>
                    <a:pt x="0" y="4302163"/>
                  </a:lnTo>
                  <a:close/>
                </a:path>
              </a:pathLst>
            </a:custGeom>
            <a:solidFill>
              <a:srgbClr val="A9FF47"/>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314450" y="1028700"/>
            <a:ext cx="501034" cy="501034"/>
          </a:xfrm>
          <a:prstGeom prst="rect">
            <a:avLst/>
          </a:prstGeom>
        </p:spPr>
      </p:pic>
      <p:grpSp>
        <p:nvGrpSpPr>
          <p:cNvPr name="Group 5" id="5"/>
          <p:cNvGrpSpPr/>
          <p:nvPr/>
        </p:nvGrpSpPr>
        <p:grpSpPr>
          <a:xfrm rot="0">
            <a:off x="16825157" y="8851740"/>
            <a:ext cx="1462843" cy="1462843"/>
            <a:chOff x="0" y="0"/>
            <a:chExt cx="1913890" cy="1913890"/>
          </a:xfrm>
        </p:grpSpPr>
        <p:sp>
          <p:nvSpPr>
            <p:cNvPr name="Freeform 6" id="6"/>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9FF47"/>
            </a:solidFill>
          </p:spPr>
        </p:sp>
      </p:gr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8566323" y="1740398"/>
            <a:ext cx="477195" cy="1259963"/>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9535384" y="8628318"/>
            <a:ext cx="477195" cy="1259963"/>
          </a:xfrm>
          <a:prstGeom prst="rect">
            <a:avLst/>
          </a:prstGeom>
        </p:spPr>
      </p:pic>
      <p:grpSp>
        <p:nvGrpSpPr>
          <p:cNvPr name="Group 9" id="9"/>
          <p:cNvGrpSpPr/>
          <p:nvPr/>
        </p:nvGrpSpPr>
        <p:grpSpPr>
          <a:xfrm rot="0">
            <a:off x="0" y="9115742"/>
            <a:ext cx="1171258" cy="1171258"/>
            <a:chOff x="0" y="0"/>
            <a:chExt cx="1913890" cy="1913890"/>
          </a:xfrm>
        </p:grpSpPr>
        <p:sp>
          <p:nvSpPr>
            <p:cNvPr name="Freeform 10" id="10"/>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9FF47"/>
            </a:solidFill>
          </p:spPr>
        </p:sp>
      </p:grpSp>
      <p:pic>
        <p:nvPicPr>
          <p:cNvPr name="Picture 11" id="11"/>
          <p:cNvPicPr>
            <a:picLocks noChangeAspect="true"/>
          </p:cNvPicPr>
          <p:nvPr/>
        </p:nvPicPr>
        <p:blipFill>
          <a:blip r:embed="rId6"/>
          <a:srcRect l="0" t="0" r="0" b="0"/>
          <a:stretch>
            <a:fillRect/>
          </a:stretch>
        </p:blipFill>
        <p:spPr>
          <a:xfrm flipH="false" flipV="false" rot="0">
            <a:off x="1000125" y="3651438"/>
            <a:ext cx="7084117" cy="5644962"/>
          </a:xfrm>
          <a:prstGeom prst="rect">
            <a:avLst/>
          </a:prstGeom>
        </p:spPr>
      </p:pic>
      <p:pic>
        <p:nvPicPr>
          <p:cNvPr name="Picture 12" id="12"/>
          <p:cNvPicPr>
            <a:picLocks noChangeAspect="true"/>
          </p:cNvPicPr>
          <p:nvPr/>
        </p:nvPicPr>
        <p:blipFill>
          <a:blip r:embed="rId7"/>
          <a:srcRect l="0" t="0" r="0" b="0"/>
          <a:stretch>
            <a:fillRect/>
          </a:stretch>
        </p:blipFill>
        <p:spPr>
          <a:xfrm flipH="false" flipV="false" rot="0">
            <a:off x="9144000" y="3651438"/>
            <a:ext cx="7084117" cy="5644962"/>
          </a:xfrm>
          <a:prstGeom prst="rect">
            <a:avLst/>
          </a:prstGeom>
        </p:spPr>
      </p:pic>
      <p:sp>
        <p:nvSpPr>
          <p:cNvPr name="TextBox 13" id="13"/>
          <p:cNvSpPr txBox="true"/>
          <p:nvPr/>
        </p:nvSpPr>
        <p:spPr>
          <a:xfrm rot="0">
            <a:off x="1390650" y="3057982"/>
            <a:ext cx="9235672" cy="382849"/>
          </a:xfrm>
          <a:prstGeom prst="rect">
            <a:avLst/>
          </a:prstGeom>
        </p:spPr>
        <p:txBody>
          <a:bodyPr anchor="t" rtlCol="false" tIns="0" lIns="0" bIns="0" rIns="0">
            <a:spAutoFit/>
          </a:bodyPr>
          <a:lstStyle/>
          <a:p>
            <a:pPr>
              <a:lnSpc>
                <a:spcPts val="2814"/>
              </a:lnSpc>
            </a:pPr>
            <a:r>
              <a:rPr lang="en-US" sz="2732">
                <a:solidFill>
                  <a:srgbClr val="A9FF47"/>
                </a:solidFill>
                <a:latin typeface="Asap Regular"/>
              </a:rPr>
              <a:t>Trước khi xử lý ngoại lệ</a:t>
            </a:r>
          </a:p>
        </p:txBody>
      </p:sp>
      <p:sp>
        <p:nvSpPr>
          <p:cNvPr name="TextBox 14" id="14"/>
          <p:cNvSpPr txBox="true"/>
          <p:nvPr/>
        </p:nvSpPr>
        <p:spPr>
          <a:xfrm rot="0">
            <a:off x="835316" y="1851700"/>
            <a:ext cx="7339624" cy="757278"/>
          </a:xfrm>
          <a:prstGeom prst="rect">
            <a:avLst/>
          </a:prstGeom>
        </p:spPr>
        <p:txBody>
          <a:bodyPr anchor="t" rtlCol="false" tIns="0" lIns="0" bIns="0" rIns="0">
            <a:spAutoFit/>
          </a:bodyPr>
          <a:lstStyle/>
          <a:p>
            <a:pPr algn="r">
              <a:lnSpc>
                <a:spcPts val="5682"/>
              </a:lnSpc>
            </a:pPr>
            <a:r>
              <a:rPr lang="en-US" sz="5516">
                <a:solidFill>
                  <a:srgbClr val="FFFFFF"/>
                </a:solidFill>
                <a:latin typeface="Asap Regular"/>
              </a:rPr>
              <a:t>TRỰC QUAN HÓA  DL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D3C5B"/>
        </a:solidFill>
      </p:bgPr>
    </p:bg>
    <p:spTree>
      <p:nvGrpSpPr>
        <p:cNvPr id="1" name=""/>
        <p:cNvGrpSpPr/>
        <p:nvPr/>
      </p:nvGrpSpPr>
      <p:grpSpPr>
        <a:xfrm>
          <a:off x="0" y="0"/>
          <a:ext cx="0" cy="0"/>
          <a:chOff x="0" y="0"/>
          <a:chExt cx="0" cy="0"/>
        </a:xfrm>
      </p:grpSpPr>
      <p:grpSp>
        <p:nvGrpSpPr>
          <p:cNvPr name="Group 2" id="2"/>
          <p:cNvGrpSpPr/>
          <p:nvPr/>
        </p:nvGrpSpPr>
        <p:grpSpPr>
          <a:xfrm rot="0">
            <a:off x="11189445" y="-434895"/>
            <a:ext cx="9291894" cy="3853961"/>
            <a:chOff x="0" y="0"/>
            <a:chExt cx="10372507" cy="4302163"/>
          </a:xfrm>
        </p:grpSpPr>
        <p:sp>
          <p:nvSpPr>
            <p:cNvPr name="Freeform 3" id="3"/>
            <p:cNvSpPr/>
            <p:nvPr/>
          </p:nvSpPr>
          <p:spPr>
            <a:xfrm flipH="false" flipV="false">
              <a:off x="0" y="0"/>
              <a:ext cx="10372506" cy="4302163"/>
            </a:xfrm>
            <a:custGeom>
              <a:avLst/>
              <a:gdLst/>
              <a:ahLst/>
              <a:cxnLst/>
              <a:rect r="r" b="b" t="t" l="l"/>
              <a:pathLst>
                <a:path h="4302163" w="10372506">
                  <a:moveTo>
                    <a:pt x="0" y="0"/>
                  </a:moveTo>
                  <a:lnTo>
                    <a:pt x="10372506" y="0"/>
                  </a:lnTo>
                  <a:lnTo>
                    <a:pt x="10372506" y="4302163"/>
                  </a:lnTo>
                  <a:lnTo>
                    <a:pt x="0" y="4302163"/>
                  </a:lnTo>
                  <a:close/>
                </a:path>
              </a:pathLst>
            </a:custGeom>
            <a:solidFill>
              <a:srgbClr val="A9FF47"/>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314450" y="1028700"/>
            <a:ext cx="501034" cy="501034"/>
          </a:xfrm>
          <a:prstGeom prst="rect">
            <a:avLst/>
          </a:prstGeom>
        </p:spPr>
      </p:pic>
      <p:grpSp>
        <p:nvGrpSpPr>
          <p:cNvPr name="Group 5" id="5"/>
          <p:cNvGrpSpPr/>
          <p:nvPr/>
        </p:nvGrpSpPr>
        <p:grpSpPr>
          <a:xfrm rot="0">
            <a:off x="16825157" y="8851740"/>
            <a:ext cx="1462843" cy="1462843"/>
            <a:chOff x="0" y="0"/>
            <a:chExt cx="1913890" cy="1913890"/>
          </a:xfrm>
        </p:grpSpPr>
        <p:sp>
          <p:nvSpPr>
            <p:cNvPr name="Freeform 6" id="6"/>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9FF47"/>
            </a:solidFill>
          </p:spPr>
        </p:sp>
      </p:gr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8566323" y="1740398"/>
            <a:ext cx="477195" cy="1259963"/>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9535384" y="8628318"/>
            <a:ext cx="477195" cy="1259963"/>
          </a:xfrm>
          <a:prstGeom prst="rect">
            <a:avLst/>
          </a:prstGeom>
        </p:spPr>
      </p:pic>
      <p:grpSp>
        <p:nvGrpSpPr>
          <p:cNvPr name="Group 9" id="9"/>
          <p:cNvGrpSpPr/>
          <p:nvPr/>
        </p:nvGrpSpPr>
        <p:grpSpPr>
          <a:xfrm rot="0">
            <a:off x="0" y="9115742"/>
            <a:ext cx="1171258" cy="1171258"/>
            <a:chOff x="0" y="0"/>
            <a:chExt cx="1913890" cy="1913890"/>
          </a:xfrm>
        </p:grpSpPr>
        <p:sp>
          <p:nvSpPr>
            <p:cNvPr name="Freeform 10" id="10"/>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9FF47"/>
            </a:solidFill>
          </p:spPr>
        </p:sp>
      </p:grpSp>
      <p:pic>
        <p:nvPicPr>
          <p:cNvPr name="Picture 11" id="11"/>
          <p:cNvPicPr>
            <a:picLocks noChangeAspect="true"/>
          </p:cNvPicPr>
          <p:nvPr/>
        </p:nvPicPr>
        <p:blipFill>
          <a:blip r:embed="rId6"/>
          <a:srcRect l="0" t="0" r="0" b="0"/>
          <a:stretch>
            <a:fillRect/>
          </a:stretch>
        </p:blipFill>
        <p:spPr>
          <a:xfrm flipH="false" flipV="false" rot="0">
            <a:off x="1171258" y="3613338"/>
            <a:ext cx="7084117" cy="5644962"/>
          </a:xfrm>
          <a:prstGeom prst="rect">
            <a:avLst/>
          </a:prstGeom>
        </p:spPr>
      </p:pic>
      <p:pic>
        <p:nvPicPr>
          <p:cNvPr name="Picture 12" id="12"/>
          <p:cNvPicPr>
            <a:picLocks noChangeAspect="true"/>
          </p:cNvPicPr>
          <p:nvPr/>
        </p:nvPicPr>
        <p:blipFill>
          <a:blip r:embed="rId7"/>
          <a:srcRect l="0" t="0" r="0" b="0"/>
          <a:stretch>
            <a:fillRect/>
          </a:stretch>
        </p:blipFill>
        <p:spPr>
          <a:xfrm flipH="false" flipV="false" rot="0">
            <a:off x="9741040" y="3613338"/>
            <a:ext cx="7084117" cy="5644962"/>
          </a:xfrm>
          <a:prstGeom prst="rect">
            <a:avLst/>
          </a:prstGeom>
        </p:spPr>
      </p:pic>
      <p:sp>
        <p:nvSpPr>
          <p:cNvPr name="TextBox 13" id="13"/>
          <p:cNvSpPr txBox="true"/>
          <p:nvPr/>
        </p:nvSpPr>
        <p:spPr>
          <a:xfrm rot="0">
            <a:off x="1390650" y="3057982"/>
            <a:ext cx="9235672" cy="382849"/>
          </a:xfrm>
          <a:prstGeom prst="rect">
            <a:avLst/>
          </a:prstGeom>
        </p:spPr>
        <p:txBody>
          <a:bodyPr anchor="t" rtlCol="false" tIns="0" lIns="0" bIns="0" rIns="0">
            <a:spAutoFit/>
          </a:bodyPr>
          <a:lstStyle/>
          <a:p>
            <a:pPr>
              <a:lnSpc>
                <a:spcPts val="2814"/>
              </a:lnSpc>
            </a:pPr>
            <a:r>
              <a:rPr lang="en-US" sz="2732">
                <a:solidFill>
                  <a:srgbClr val="A9FF47"/>
                </a:solidFill>
                <a:latin typeface="Asap Regular"/>
              </a:rPr>
              <a:t>Sau khi xử lý ngoại lệ</a:t>
            </a:r>
          </a:p>
        </p:txBody>
      </p:sp>
      <p:sp>
        <p:nvSpPr>
          <p:cNvPr name="TextBox 14" id="14"/>
          <p:cNvSpPr txBox="true"/>
          <p:nvPr/>
        </p:nvSpPr>
        <p:spPr>
          <a:xfrm rot="0">
            <a:off x="835316" y="1851700"/>
            <a:ext cx="7339624" cy="757278"/>
          </a:xfrm>
          <a:prstGeom prst="rect">
            <a:avLst/>
          </a:prstGeom>
        </p:spPr>
        <p:txBody>
          <a:bodyPr anchor="t" rtlCol="false" tIns="0" lIns="0" bIns="0" rIns="0">
            <a:spAutoFit/>
          </a:bodyPr>
          <a:lstStyle/>
          <a:p>
            <a:pPr algn="r">
              <a:lnSpc>
                <a:spcPts val="5682"/>
              </a:lnSpc>
            </a:pPr>
            <a:r>
              <a:rPr lang="en-US" sz="5516">
                <a:solidFill>
                  <a:srgbClr val="FFFFFF"/>
                </a:solidFill>
                <a:latin typeface="Asap Regular"/>
              </a:rPr>
              <a:t>TRỰC QUAN HÓA  DL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D3C5B"/>
        </a:solidFill>
      </p:bgPr>
    </p:bg>
    <p:spTree>
      <p:nvGrpSpPr>
        <p:cNvPr id="1" name=""/>
        <p:cNvGrpSpPr/>
        <p:nvPr/>
      </p:nvGrpSpPr>
      <p:grpSpPr>
        <a:xfrm>
          <a:off x="0" y="0"/>
          <a:ext cx="0" cy="0"/>
          <a:chOff x="0" y="0"/>
          <a:chExt cx="0" cy="0"/>
        </a:xfrm>
      </p:grpSpPr>
      <p:sp>
        <p:nvSpPr>
          <p:cNvPr name="TextBox 2" id="2"/>
          <p:cNvSpPr txBox="true"/>
          <p:nvPr/>
        </p:nvSpPr>
        <p:spPr>
          <a:xfrm rot="0">
            <a:off x="1028700" y="2101170"/>
            <a:ext cx="8509047" cy="1005700"/>
          </a:xfrm>
          <a:prstGeom prst="rect">
            <a:avLst/>
          </a:prstGeom>
        </p:spPr>
        <p:txBody>
          <a:bodyPr anchor="t" rtlCol="false" tIns="0" lIns="0" bIns="0" rIns="0">
            <a:spAutoFit/>
          </a:bodyPr>
          <a:lstStyle/>
          <a:p>
            <a:pPr algn="r">
              <a:lnSpc>
                <a:spcPts val="7536"/>
              </a:lnSpc>
            </a:pPr>
            <a:r>
              <a:rPr lang="en-US" sz="7317">
                <a:solidFill>
                  <a:srgbClr val="FFFFFF"/>
                </a:solidFill>
                <a:latin typeface="Asap Regular"/>
              </a:rPr>
              <a:t>GIẢI PHÁP</a:t>
            </a:r>
          </a:p>
        </p:txBody>
      </p:sp>
      <p:grpSp>
        <p:nvGrpSpPr>
          <p:cNvPr name="Group 3" id="3"/>
          <p:cNvGrpSpPr/>
          <p:nvPr/>
        </p:nvGrpSpPr>
        <p:grpSpPr>
          <a:xfrm rot="0">
            <a:off x="10500248" y="1827753"/>
            <a:ext cx="6494042" cy="6552775"/>
            <a:chOff x="0" y="0"/>
            <a:chExt cx="8658723" cy="8737033"/>
          </a:xfrm>
        </p:grpSpPr>
        <p:pic>
          <p:nvPicPr>
            <p:cNvPr name="Picture 4" id="4"/>
            <p:cNvPicPr>
              <a:picLocks noChangeAspect="true"/>
            </p:cNvPicPr>
            <p:nvPr/>
          </p:nvPicPr>
          <p:blipFill>
            <a:blip r:embed="rId2"/>
            <a:srcRect l="16180" t="0" r="16180" b="0"/>
            <a:stretch>
              <a:fillRect/>
            </a:stretch>
          </p:blipFill>
          <p:spPr>
            <a:xfrm flipH="false" flipV="false">
              <a:off x="0" y="0"/>
              <a:ext cx="8658723" cy="8737033"/>
            </a:xfrm>
            <a:prstGeom prst="rect">
              <a:avLst/>
            </a:prstGeom>
          </p:spPr>
        </p:pic>
      </p:grpSp>
      <p:sp>
        <p:nvSpPr>
          <p:cNvPr name="TextBox 5" id="5"/>
          <p:cNvSpPr txBox="true"/>
          <p:nvPr/>
        </p:nvSpPr>
        <p:spPr>
          <a:xfrm rot="0">
            <a:off x="2338789" y="4374493"/>
            <a:ext cx="7333904" cy="1663065"/>
          </a:xfrm>
          <a:prstGeom prst="rect">
            <a:avLst/>
          </a:prstGeom>
        </p:spPr>
        <p:txBody>
          <a:bodyPr anchor="t" rtlCol="false" tIns="0" lIns="0" bIns="0" rIns="0">
            <a:spAutoFit/>
          </a:bodyPr>
          <a:lstStyle/>
          <a:p>
            <a:pPr algn="just">
              <a:lnSpc>
                <a:spcPts val="3359"/>
              </a:lnSpc>
            </a:pPr>
            <a:r>
              <a:rPr lang="en-US" sz="2400">
                <a:solidFill>
                  <a:srgbClr val="FFFFFF"/>
                </a:solidFill>
                <a:latin typeface="DM Sans"/>
              </a:rPr>
              <a:t>Xây dựng một mô hình học máy sử dụng mô hình Linear Regression và Ramdom forest để đưa ra dự đoán về giá của một bất động sản ở thành phố này dựa trên những dữ liệu thu nhập được.</a:t>
            </a:r>
          </a:p>
        </p:txBody>
      </p:sp>
      <p:sp>
        <p:nvSpPr>
          <p:cNvPr name="AutoShape 6" id="6"/>
          <p:cNvSpPr/>
          <p:nvPr/>
        </p:nvSpPr>
        <p:spPr>
          <a:xfrm rot="0">
            <a:off x="8322810" y="4498318"/>
            <a:ext cx="1214937" cy="37592"/>
          </a:xfrm>
          <a:prstGeom prst="rect">
            <a:avLst/>
          </a:prstGeom>
          <a:solidFill>
            <a:srgbClr val="2D3C5B"/>
          </a:solidFill>
        </p:spPr>
      </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028700" y="778183"/>
            <a:ext cx="501034" cy="501034"/>
          </a:xfrm>
          <a:prstGeom prst="rect">
            <a:avLst/>
          </a:prstGeom>
        </p:spPr>
      </p:pic>
      <p:sp>
        <p:nvSpPr>
          <p:cNvPr name="TextBox 8" id="8"/>
          <p:cNvSpPr txBox="true"/>
          <p:nvPr/>
        </p:nvSpPr>
        <p:spPr>
          <a:xfrm rot="0">
            <a:off x="1615506" y="857567"/>
            <a:ext cx="2848597" cy="313690"/>
          </a:xfrm>
          <a:prstGeom prst="rect">
            <a:avLst/>
          </a:prstGeom>
        </p:spPr>
        <p:txBody>
          <a:bodyPr anchor="t" rtlCol="false" tIns="0" lIns="0" bIns="0" rIns="0">
            <a:spAutoFit/>
          </a:bodyPr>
          <a:lstStyle/>
          <a:p>
            <a:pPr>
              <a:lnSpc>
                <a:spcPts val="2659"/>
              </a:lnSpc>
              <a:spcBef>
                <a:spcPct val="0"/>
              </a:spcBef>
            </a:pPr>
            <a:r>
              <a:rPr lang="en-US" sz="1899">
                <a:solidFill>
                  <a:srgbClr val="FFFFFF"/>
                </a:solidFill>
                <a:latin typeface="League Spartan"/>
              </a:rPr>
              <a:t>THYNK UNLIMITED</a:t>
            </a:r>
          </a:p>
        </p:txBody>
      </p:sp>
      <p:sp>
        <p:nvSpPr>
          <p:cNvPr name="TextBox 9" id="9"/>
          <p:cNvSpPr txBox="true"/>
          <p:nvPr/>
        </p:nvSpPr>
        <p:spPr>
          <a:xfrm rot="0">
            <a:off x="4698271" y="8647143"/>
            <a:ext cx="4839476" cy="306023"/>
          </a:xfrm>
          <a:prstGeom prst="rect">
            <a:avLst/>
          </a:prstGeom>
        </p:spPr>
        <p:txBody>
          <a:bodyPr anchor="t" rtlCol="false" tIns="0" lIns="0" bIns="0" rIns="0">
            <a:spAutoFit/>
          </a:bodyPr>
          <a:lstStyle/>
          <a:p>
            <a:pPr algn="r">
              <a:lnSpc>
                <a:spcPts val="2335"/>
              </a:lnSpc>
              <a:spcBef>
                <a:spcPct val="0"/>
              </a:spcBef>
            </a:pPr>
            <a:r>
              <a:rPr lang="en-US" sz="2267">
                <a:solidFill>
                  <a:srgbClr val="A9FF47"/>
                </a:solidFill>
                <a:latin typeface="DM Sans"/>
              </a:rPr>
              <a:t>WWW.REALLYGREATSITE.COM</a:t>
            </a:r>
          </a:p>
        </p:txBody>
      </p:sp>
      <p:pic>
        <p:nvPicPr>
          <p:cNvPr name="Picture 10" id="1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1921118" y="8389721"/>
            <a:ext cx="477195" cy="1259963"/>
          </a:xfrm>
          <a:prstGeom prst="rect">
            <a:avLst/>
          </a:prstGeom>
        </p:spPr>
      </p:pic>
      <p:grpSp>
        <p:nvGrpSpPr>
          <p:cNvPr name="Group 11" id="11"/>
          <p:cNvGrpSpPr/>
          <p:nvPr/>
        </p:nvGrpSpPr>
        <p:grpSpPr>
          <a:xfrm rot="0">
            <a:off x="10500248" y="8380528"/>
            <a:ext cx="6494042" cy="2098367"/>
            <a:chOff x="0" y="0"/>
            <a:chExt cx="7249275" cy="2342399"/>
          </a:xfrm>
        </p:grpSpPr>
        <p:sp>
          <p:nvSpPr>
            <p:cNvPr name="Freeform 12" id="12"/>
            <p:cNvSpPr/>
            <p:nvPr/>
          </p:nvSpPr>
          <p:spPr>
            <a:xfrm flipH="false" flipV="false">
              <a:off x="0" y="0"/>
              <a:ext cx="7249275" cy="2342399"/>
            </a:xfrm>
            <a:custGeom>
              <a:avLst/>
              <a:gdLst/>
              <a:ahLst/>
              <a:cxnLst/>
              <a:rect r="r" b="b" t="t" l="l"/>
              <a:pathLst>
                <a:path h="2342399" w="7249275">
                  <a:moveTo>
                    <a:pt x="0" y="0"/>
                  </a:moveTo>
                  <a:lnTo>
                    <a:pt x="7249275" y="0"/>
                  </a:lnTo>
                  <a:lnTo>
                    <a:pt x="7249275" y="2342399"/>
                  </a:lnTo>
                  <a:lnTo>
                    <a:pt x="0" y="2342399"/>
                  </a:lnTo>
                  <a:close/>
                </a:path>
              </a:pathLst>
            </a:custGeom>
            <a:solidFill>
              <a:srgbClr val="A9FF47"/>
            </a:solidFill>
          </p:spPr>
        </p:sp>
      </p:grpSp>
      <p:grpSp>
        <p:nvGrpSpPr>
          <p:cNvPr name="Group 13" id="13"/>
          <p:cNvGrpSpPr/>
          <p:nvPr/>
        </p:nvGrpSpPr>
        <p:grpSpPr>
          <a:xfrm rot="0">
            <a:off x="0" y="6029300"/>
            <a:ext cx="1714500" cy="1714500"/>
            <a:chOff x="0" y="0"/>
            <a:chExt cx="1913890" cy="1913890"/>
          </a:xfrm>
        </p:grpSpPr>
        <p:sp>
          <p:nvSpPr>
            <p:cNvPr name="Freeform 14" id="14"/>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9FF47"/>
            </a:solidFill>
          </p:spPr>
        </p:sp>
      </p:grpSp>
      <p:grpSp>
        <p:nvGrpSpPr>
          <p:cNvPr name="Group 15" id="15"/>
          <p:cNvGrpSpPr/>
          <p:nvPr/>
        </p:nvGrpSpPr>
        <p:grpSpPr>
          <a:xfrm rot="0">
            <a:off x="17116742" y="0"/>
            <a:ext cx="1171258" cy="1171258"/>
            <a:chOff x="0" y="0"/>
            <a:chExt cx="1913890" cy="1913890"/>
          </a:xfrm>
        </p:grpSpPr>
        <p:sp>
          <p:nvSpPr>
            <p:cNvPr name="Freeform 16" id="16"/>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FFF"/>
            </a:solid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43630" y="2025994"/>
            <a:ext cx="785935" cy="785935"/>
            <a:chOff x="0" y="0"/>
            <a:chExt cx="1913890" cy="1913890"/>
          </a:xfrm>
        </p:grpSpPr>
        <p:sp>
          <p:nvSpPr>
            <p:cNvPr name="Freeform 3" id="3"/>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9FF47"/>
            </a:solidFill>
          </p:spPr>
        </p:sp>
      </p:grpSp>
      <p:sp>
        <p:nvSpPr>
          <p:cNvPr name="TextBox 4" id="4"/>
          <p:cNvSpPr txBox="true"/>
          <p:nvPr/>
        </p:nvSpPr>
        <p:spPr>
          <a:xfrm rot="0">
            <a:off x="1844384" y="1418692"/>
            <a:ext cx="7940528" cy="1955324"/>
          </a:xfrm>
          <a:prstGeom prst="rect">
            <a:avLst/>
          </a:prstGeom>
        </p:spPr>
        <p:txBody>
          <a:bodyPr anchor="t" rtlCol="false" tIns="0" lIns="0" bIns="0" rIns="0">
            <a:spAutoFit/>
          </a:bodyPr>
          <a:lstStyle/>
          <a:p>
            <a:pPr algn="r">
              <a:lnSpc>
                <a:spcPts val="7647"/>
              </a:lnSpc>
            </a:pPr>
            <a:r>
              <a:rPr lang="en-US" sz="6828">
                <a:solidFill>
                  <a:srgbClr val="000000"/>
                </a:solidFill>
                <a:latin typeface="Asap Regular"/>
              </a:rPr>
              <a:t>CÁC MÔ HÌNH &amp; HÀM MẤT MÁT</a:t>
            </a:r>
          </a:p>
        </p:txBody>
      </p:sp>
      <p:grpSp>
        <p:nvGrpSpPr>
          <p:cNvPr name="Group 5" id="5"/>
          <p:cNvGrpSpPr/>
          <p:nvPr/>
        </p:nvGrpSpPr>
        <p:grpSpPr>
          <a:xfrm rot="0">
            <a:off x="14012279" y="-322438"/>
            <a:ext cx="4027214" cy="3990141"/>
            <a:chOff x="0" y="0"/>
            <a:chExt cx="2243183" cy="2222533"/>
          </a:xfrm>
        </p:grpSpPr>
        <p:sp>
          <p:nvSpPr>
            <p:cNvPr name="Freeform 6" id="6"/>
            <p:cNvSpPr/>
            <p:nvPr/>
          </p:nvSpPr>
          <p:spPr>
            <a:xfrm flipH="false" flipV="false">
              <a:off x="0" y="0"/>
              <a:ext cx="2243183" cy="2222533"/>
            </a:xfrm>
            <a:custGeom>
              <a:avLst/>
              <a:gdLst/>
              <a:ahLst/>
              <a:cxnLst/>
              <a:rect r="r" b="b" t="t" l="l"/>
              <a:pathLst>
                <a:path h="2222533" w="2243183">
                  <a:moveTo>
                    <a:pt x="0" y="0"/>
                  </a:moveTo>
                  <a:lnTo>
                    <a:pt x="2243183" y="0"/>
                  </a:lnTo>
                  <a:lnTo>
                    <a:pt x="2243183" y="2222533"/>
                  </a:lnTo>
                  <a:lnTo>
                    <a:pt x="0" y="2222533"/>
                  </a:lnTo>
                  <a:close/>
                </a:path>
              </a:pathLst>
            </a:custGeom>
            <a:solidFill>
              <a:srgbClr val="A9FF47"/>
            </a:solidFill>
          </p:spPr>
        </p:sp>
      </p:grpSp>
      <p:grpSp>
        <p:nvGrpSpPr>
          <p:cNvPr name="Group 7" id="7"/>
          <p:cNvGrpSpPr/>
          <p:nvPr/>
        </p:nvGrpSpPr>
        <p:grpSpPr>
          <a:xfrm rot="0">
            <a:off x="10765258" y="1541874"/>
            <a:ext cx="6494042" cy="8745126"/>
            <a:chOff x="0" y="0"/>
            <a:chExt cx="8658723" cy="11660168"/>
          </a:xfrm>
        </p:grpSpPr>
        <p:pic>
          <p:nvPicPr>
            <p:cNvPr name="Picture 8" id="8"/>
            <p:cNvPicPr>
              <a:picLocks noChangeAspect="true"/>
            </p:cNvPicPr>
            <p:nvPr/>
          </p:nvPicPr>
          <p:blipFill>
            <a:blip r:embed="rId2"/>
            <a:srcRect l="0" t="5140" r="0" b="5140"/>
            <a:stretch>
              <a:fillRect/>
            </a:stretch>
          </p:blipFill>
          <p:spPr>
            <a:xfrm flipH="true" flipV="false">
              <a:off x="0" y="0"/>
              <a:ext cx="8658723" cy="11660168"/>
            </a:xfrm>
            <a:prstGeom prst="rect">
              <a:avLst/>
            </a:prstGeom>
          </p:spPr>
        </p:pic>
      </p:grpSp>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1593867" y="932427"/>
            <a:ext cx="501034" cy="501034"/>
          </a:xfrm>
          <a:prstGeom prst="rect">
            <a:avLst/>
          </a:prstGeom>
        </p:spPr>
      </p:pic>
      <p:pic>
        <p:nvPicPr>
          <p:cNvPr name="Picture 10" id="1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9303991" y="456922"/>
            <a:ext cx="477195" cy="1259963"/>
          </a:xfrm>
          <a:prstGeom prst="rect">
            <a:avLst/>
          </a:prstGeom>
        </p:spPr>
      </p:pic>
      <p:pic>
        <p:nvPicPr>
          <p:cNvPr name="Picture 11" id="1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975805" y="3037722"/>
            <a:ext cx="477195" cy="1259963"/>
          </a:xfrm>
          <a:prstGeom prst="rect">
            <a:avLst/>
          </a:prstGeom>
        </p:spPr>
      </p:pic>
      <p:grpSp>
        <p:nvGrpSpPr>
          <p:cNvPr name="Group 12" id="12"/>
          <p:cNvGrpSpPr/>
          <p:nvPr/>
        </p:nvGrpSpPr>
        <p:grpSpPr>
          <a:xfrm rot="0">
            <a:off x="0" y="9150703"/>
            <a:ext cx="1136297" cy="1136297"/>
            <a:chOff x="0" y="0"/>
            <a:chExt cx="1913890" cy="1913890"/>
          </a:xfrm>
        </p:grpSpPr>
        <p:sp>
          <p:nvSpPr>
            <p:cNvPr name="Freeform 13" id="13"/>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181F29"/>
            </a:solidFill>
          </p:spPr>
        </p:sp>
      </p:grpSp>
      <p:grpSp>
        <p:nvGrpSpPr>
          <p:cNvPr name="Group 14" id="14"/>
          <p:cNvGrpSpPr/>
          <p:nvPr/>
        </p:nvGrpSpPr>
        <p:grpSpPr>
          <a:xfrm rot="0">
            <a:off x="6777638" y="-107597"/>
            <a:ext cx="1136297" cy="1136297"/>
            <a:chOff x="0" y="0"/>
            <a:chExt cx="1913890" cy="1913890"/>
          </a:xfrm>
        </p:grpSpPr>
        <p:sp>
          <p:nvSpPr>
            <p:cNvPr name="Freeform 15" id="15"/>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181F29"/>
            </a:solidFill>
          </p:spPr>
        </p:sp>
      </p:grpSp>
      <p:sp>
        <p:nvSpPr>
          <p:cNvPr name="TextBox 16" id="16"/>
          <p:cNvSpPr txBox="true"/>
          <p:nvPr/>
        </p:nvSpPr>
        <p:spPr>
          <a:xfrm rot="0">
            <a:off x="2585953" y="3289347"/>
            <a:ext cx="7198959" cy="2625090"/>
          </a:xfrm>
          <a:prstGeom prst="rect">
            <a:avLst/>
          </a:prstGeom>
        </p:spPr>
        <p:txBody>
          <a:bodyPr anchor="t" rtlCol="false" tIns="0" lIns="0" bIns="0" rIns="0">
            <a:spAutoFit/>
          </a:bodyPr>
          <a:lstStyle/>
          <a:p>
            <a:pPr algn="just" marL="647700" indent="-323850" lvl="1">
              <a:lnSpc>
                <a:spcPts val="7410"/>
              </a:lnSpc>
              <a:buFont typeface="Arial"/>
              <a:buChar char="•"/>
            </a:pPr>
            <a:r>
              <a:rPr lang="en-US" sz="3000" spc="27">
                <a:solidFill>
                  <a:srgbClr val="000000"/>
                </a:solidFill>
                <a:latin typeface="DM Sans"/>
              </a:rPr>
              <a:t>LinearRegression</a:t>
            </a:r>
          </a:p>
          <a:p>
            <a:pPr algn="just" marL="647700" indent="-323850" lvl="1">
              <a:lnSpc>
                <a:spcPts val="4200"/>
              </a:lnSpc>
              <a:buFont typeface="Arial"/>
              <a:buChar char="•"/>
            </a:pPr>
            <a:r>
              <a:rPr lang="en-US" sz="3000">
                <a:solidFill>
                  <a:srgbClr val="000000"/>
                </a:solidFill>
                <a:latin typeface="DM Sans"/>
              </a:rPr>
              <a:t>RandomForestRegressor</a:t>
            </a:r>
          </a:p>
          <a:p>
            <a:pPr algn="just">
              <a:lnSpc>
                <a:spcPts val="4200"/>
              </a:lnSpc>
            </a:pPr>
          </a:p>
          <a:p>
            <a:pPr algn="just">
              <a:lnSpc>
                <a:spcPts val="4200"/>
              </a:lnSpc>
            </a:pPr>
          </a:p>
        </p:txBody>
      </p:sp>
      <p:sp>
        <p:nvSpPr>
          <p:cNvPr name="TextBox 17" id="17"/>
          <p:cNvSpPr txBox="true"/>
          <p:nvPr/>
        </p:nvSpPr>
        <p:spPr>
          <a:xfrm rot="0">
            <a:off x="2585953" y="4905375"/>
            <a:ext cx="7966650" cy="3398520"/>
          </a:xfrm>
          <a:prstGeom prst="rect">
            <a:avLst/>
          </a:prstGeom>
        </p:spPr>
        <p:txBody>
          <a:bodyPr anchor="t" rtlCol="false" tIns="0" lIns="0" bIns="0" rIns="0">
            <a:spAutoFit/>
          </a:bodyPr>
          <a:lstStyle/>
          <a:p>
            <a:pPr algn="just" marL="647700" indent="-323850" lvl="1">
              <a:lnSpc>
                <a:spcPts val="6030"/>
              </a:lnSpc>
              <a:buFont typeface="Arial"/>
              <a:buChar char="•"/>
            </a:pPr>
            <a:r>
              <a:rPr lang="en-US" sz="3000" spc="27">
                <a:solidFill>
                  <a:srgbClr val="000000"/>
                </a:solidFill>
                <a:latin typeface="Asap Regular"/>
              </a:rPr>
              <a:t>MAE (loss function). Hàm mất mát này tính giá trị trung bình của tổng khoảng cách giữa các giá trị dự đoán và giá trị thực tế.</a:t>
            </a:r>
          </a:p>
          <a:p>
            <a:pPr algn="just">
              <a:lnSpc>
                <a:spcPts val="4200"/>
              </a:lnSpc>
            </a:pPr>
          </a:p>
          <a:p>
            <a:pPr algn="just">
              <a:lnSpc>
                <a:spcPts val="420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933900" y="1433461"/>
            <a:ext cx="6494042" cy="6552775"/>
            <a:chOff x="0" y="0"/>
            <a:chExt cx="7249275" cy="7314838"/>
          </a:xfrm>
        </p:grpSpPr>
        <p:sp>
          <p:nvSpPr>
            <p:cNvPr name="Freeform 3" id="3"/>
            <p:cNvSpPr/>
            <p:nvPr/>
          </p:nvSpPr>
          <p:spPr>
            <a:xfrm flipH="false" flipV="false">
              <a:off x="0" y="0"/>
              <a:ext cx="7249275" cy="7314838"/>
            </a:xfrm>
            <a:custGeom>
              <a:avLst/>
              <a:gdLst/>
              <a:ahLst/>
              <a:cxnLst/>
              <a:rect r="r" b="b" t="t" l="l"/>
              <a:pathLst>
                <a:path h="7314838" w="7249275">
                  <a:moveTo>
                    <a:pt x="0" y="0"/>
                  </a:moveTo>
                  <a:lnTo>
                    <a:pt x="7249275" y="0"/>
                  </a:lnTo>
                  <a:lnTo>
                    <a:pt x="7249275" y="7314838"/>
                  </a:lnTo>
                  <a:lnTo>
                    <a:pt x="0" y="7314838"/>
                  </a:lnTo>
                  <a:close/>
                </a:path>
              </a:pathLst>
            </a:custGeom>
            <a:solidFill>
              <a:srgbClr val="A9FF47"/>
            </a:solidFill>
          </p:spPr>
        </p:sp>
      </p:grpSp>
      <p:grpSp>
        <p:nvGrpSpPr>
          <p:cNvPr name="Group 4" id="4"/>
          <p:cNvGrpSpPr/>
          <p:nvPr/>
        </p:nvGrpSpPr>
        <p:grpSpPr>
          <a:xfrm rot="0">
            <a:off x="10585973" y="568149"/>
            <a:ext cx="6494042" cy="6552775"/>
            <a:chOff x="0" y="0"/>
            <a:chExt cx="8658723" cy="8737033"/>
          </a:xfrm>
        </p:grpSpPr>
        <p:pic>
          <p:nvPicPr>
            <p:cNvPr name="Picture 5" id="5"/>
            <p:cNvPicPr>
              <a:picLocks noChangeAspect="true"/>
            </p:cNvPicPr>
            <p:nvPr/>
          </p:nvPicPr>
          <p:blipFill>
            <a:blip r:embed="rId2"/>
            <a:srcRect l="22127" t="0" r="22127" b="0"/>
            <a:stretch>
              <a:fillRect/>
            </a:stretch>
          </p:blipFill>
          <p:spPr>
            <a:xfrm flipH="false" flipV="false">
              <a:off x="0" y="0"/>
              <a:ext cx="8658723" cy="8737033"/>
            </a:xfrm>
            <a:prstGeom prst="rect">
              <a:avLst/>
            </a:prstGeom>
          </p:spPr>
        </p:pic>
      </p:grpSp>
      <p:grpSp>
        <p:nvGrpSpPr>
          <p:cNvPr name="Group 6" id="6"/>
          <p:cNvGrpSpPr/>
          <p:nvPr/>
        </p:nvGrpSpPr>
        <p:grpSpPr>
          <a:xfrm rot="0">
            <a:off x="2525634" y="2151166"/>
            <a:ext cx="785935" cy="785935"/>
            <a:chOff x="0" y="0"/>
            <a:chExt cx="1913890" cy="1913890"/>
          </a:xfrm>
        </p:grpSpPr>
        <p:sp>
          <p:nvSpPr>
            <p:cNvPr name="Freeform 7" id="7"/>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9FF47"/>
            </a:solidFill>
          </p:spPr>
        </p:sp>
      </p:grpSp>
      <p:grpSp>
        <p:nvGrpSpPr>
          <p:cNvPr name="Group 8" id="8"/>
          <p:cNvGrpSpPr/>
          <p:nvPr/>
        </p:nvGrpSpPr>
        <p:grpSpPr>
          <a:xfrm rot="0">
            <a:off x="11561644" y="6577860"/>
            <a:ext cx="6494042" cy="3035376"/>
            <a:chOff x="0" y="0"/>
            <a:chExt cx="8658723" cy="4047167"/>
          </a:xfrm>
        </p:grpSpPr>
        <p:pic>
          <p:nvPicPr>
            <p:cNvPr name="Picture 9" id="9"/>
            <p:cNvPicPr>
              <a:picLocks noChangeAspect="true"/>
            </p:cNvPicPr>
            <p:nvPr/>
          </p:nvPicPr>
          <p:blipFill>
            <a:blip r:embed="rId3"/>
            <a:srcRect l="0" t="8452" r="0" b="8452"/>
            <a:stretch>
              <a:fillRect/>
            </a:stretch>
          </p:blipFill>
          <p:spPr>
            <a:xfrm flipH="false" flipV="false">
              <a:off x="0" y="0"/>
              <a:ext cx="8658723" cy="4047167"/>
            </a:xfrm>
            <a:prstGeom prst="rect">
              <a:avLst/>
            </a:prstGeom>
          </p:spPr>
        </p:pic>
      </p:grpSp>
      <p:grpSp>
        <p:nvGrpSpPr>
          <p:cNvPr name="Group 10" id="10"/>
          <p:cNvGrpSpPr/>
          <p:nvPr/>
        </p:nvGrpSpPr>
        <p:grpSpPr>
          <a:xfrm rot="0">
            <a:off x="-46444" y="8818424"/>
            <a:ext cx="1468576" cy="1468576"/>
            <a:chOff x="0" y="0"/>
            <a:chExt cx="1913890" cy="1913890"/>
          </a:xfrm>
        </p:grpSpPr>
        <p:sp>
          <p:nvSpPr>
            <p:cNvPr name="Freeform 11" id="11"/>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9FF47"/>
            </a:solidFill>
          </p:spPr>
        </p:sp>
      </p:grpSp>
      <p:grpSp>
        <p:nvGrpSpPr>
          <p:cNvPr name="Group 12" id="12"/>
          <p:cNvGrpSpPr/>
          <p:nvPr/>
        </p:nvGrpSpPr>
        <p:grpSpPr>
          <a:xfrm rot="0">
            <a:off x="17151703" y="0"/>
            <a:ext cx="1136297" cy="1136297"/>
            <a:chOff x="0" y="0"/>
            <a:chExt cx="1913890" cy="1913890"/>
          </a:xfrm>
        </p:grpSpPr>
        <p:sp>
          <p:nvSpPr>
            <p:cNvPr name="Freeform 13" id="13"/>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181F29"/>
            </a:solidFill>
          </p:spPr>
        </p:sp>
      </p:grpSp>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593867" y="932427"/>
            <a:ext cx="501034" cy="501034"/>
          </a:xfrm>
          <a:prstGeom prst="rect">
            <a:avLst/>
          </a:prstGeom>
        </p:spPr>
      </p:pic>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400000">
            <a:off x="4464515" y="8188443"/>
            <a:ext cx="477195" cy="1259963"/>
          </a:xfrm>
          <a:prstGeom prst="rect">
            <a:avLst/>
          </a:prstGeom>
        </p:spPr>
      </p:pic>
      <p:pic>
        <p:nvPicPr>
          <p:cNvPr name="Picture 16" id="16"/>
          <p:cNvPicPr>
            <a:picLocks noChangeAspect="true"/>
          </p:cNvPicPr>
          <p:nvPr/>
        </p:nvPicPr>
        <p:blipFill>
          <a:blip r:embed="rId8"/>
          <a:srcRect l="0" t="2357" r="0" b="2357"/>
          <a:stretch>
            <a:fillRect/>
          </a:stretch>
        </p:blipFill>
        <p:spPr>
          <a:xfrm flipH="false" flipV="false" rot="0">
            <a:off x="1422132" y="3865649"/>
            <a:ext cx="8957115" cy="1739720"/>
          </a:xfrm>
          <a:prstGeom prst="rect">
            <a:avLst/>
          </a:prstGeom>
        </p:spPr>
      </p:pic>
      <p:pic>
        <p:nvPicPr>
          <p:cNvPr name="Picture 17" id="17"/>
          <p:cNvPicPr>
            <a:picLocks noChangeAspect="true"/>
          </p:cNvPicPr>
          <p:nvPr/>
        </p:nvPicPr>
        <p:blipFill>
          <a:blip r:embed="rId9"/>
          <a:srcRect l="0" t="0" r="0" b="0"/>
          <a:stretch>
            <a:fillRect/>
          </a:stretch>
        </p:blipFill>
        <p:spPr>
          <a:xfrm flipH="false" flipV="false" rot="0">
            <a:off x="771327" y="6443961"/>
            <a:ext cx="9728921" cy="1789953"/>
          </a:xfrm>
          <a:prstGeom prst="rect">
            <a:avLst/>
          </a:prstGeom>
        </p:spPr>
      </p:pic>
      <p:sp>
        <p:nvSpPr>
          <p:cNvPr name="TextBox 18" id="18"/>
          <p:cNvSpPr txBox="true"/>
          <p:nvPr/>
        </p:nvSpPr>
        <p:spPr>
          <a:xfrm rot="0">
            <a:off x="1602061" y="2476111"/>
            <a:ext cx="7940528" cy="543560"/>
          </a:xfrm>
          <a:prstGeom prst="rect">
            <a:avLst/>
          </a:prstGeom>
        </p:spPr>
        <p:txBody>
          <a:bodyPr anchor="t" rtlCol="false" tIns="0" lIns="0" bIns="0" rIns="0">
            <a:spAutoFit/>
          </a:bodyPr>
          <a:lstStyle/>
          <a:p>
            <a:pPr algn="r">
              <a:lnSpc>
                <a:spcPts val="4119"/>
              </a:lnSpc>
            </a:pPr>
            <a:r>
              <a:rPr lang="en-US" sz="3999">
                <a:solidFill>
                  <a:srgbClr val="000000"/>
                </a:solidFill>
                <a:latin typeface="Asap Regular"/>
              </a:rPr>
              <a:t>SO SÁNH MÔ HÌNH</a:t>
            </a:r>
          </a:p>
        </p:txBody>
      </p:sp>
      <p:sp>
        <p:nvSpPr>
          <p:cNvPr name="TextBox 19" id="19"/>
          <p:cNvSpPr txBox="true"/>
          <p:nvPr/>
        </p:nvSpPr>
        <p:spPr>
          <a:xfrm rot="0">
            <a:off x="1844384" y="3346990"/>
            <a:ext cx="7198959" cy="422275"/>
          </a:xfrm>
          <a:prstGeom prst="rect">
            <a:avLst/>
          </a:prstGeom>
        </p:spPr>
        <p:txBody>
          <a:bodyPr anchor="t" rtlCol="false" tIns="0" lIns="0" bIns="0" rIns="0">
            <a:spAutoFit/>
          </a:bodyPr>
          <a:lstStyle/>
          <a:p>
            <a:pPr algn="just">
              <a:lnSpc>
                <a:spcPts val="3499"/>
              </a:lnSpc>
            </a:pPr>
            <a:r>
              <a:rPr lang="en-US" sz="2499">
                <a:solidFill>
                  <a:srgbClr val="000000"/>
                </a:solidFill>
                <a:latin typeface="DM Sans"/>
              </a:rPr>
              <a:t>Kết quả trên tập train  :</a:t>
            </a:r>
          </a:p>
        </p:txBody>
      </p:sp>
      <p:sp>
        <p:nvSpPr>
          <p:cNvPr name="TextBox 20" id="20"/>
          <p:cNvSpPr txBox="true"/>
          <p:nvPr/>
        </p:nvSpPr>
        <p:spPr>
          <a:xfrm rot="0">
            <a:off x="1844384" y="5926436"/>
            <a:ext cx="7198959" cy="422275"/>
          </a:xfrm>
          <a:prstGeom prst="rect">
            <a:avLst/>
          </a:prstGeom>
        </p:spPr>
        <p:txBody>
          <a:bodyPr anchor="t" rtlCol="false" tIns="0" lIns="0" bIns="0" rIns="0">
            <a:spAutoFit/>
          </a:bodyPr>
          <a:lstStyle/>
          <a:p>
            <a:pPr algn="just">
              <a:lnSpc>
                <a:spcPts val="3499"/>
              </a:lnSpc>
            </a:pPr>
            <a:r>
              <a:rPr lang="en-US" sz="2499">
                <a:solidFill>
                  <a:srgbClr val="000000"/>
                </a:solidFill>
                <a:latin typeface="DM Sans"/>
              </a:rPr>
              <a:t>Kết quả trên tập validation :</a:t>
            </a:r>
          </a:p>
        </p:txBody>
      </p:sp>
      <p:sp>
        <p:nvSpPr>
          <p:cNvPr name="TextBox 21" id="21"/>
          <p:cNvSpPr txBox="true"/>
          <p:nvPr/>
        </p:nvSpPr>
        <p:spPr>
          <a:xfrm rot="0">
            <a:off x="2180673" y="1011811"/>
            <a:ext cx="2848597" cy="313690"/>
          </a:xfrm>
          <a:prstGeom prst="rect">
            <a:avLst/>
          </a:prstGeom>
        </p:spPr>
        <p:txBody>
          <a:bodyPr anchor="t" rtlCol="false" tIns="0" lIns="0" bIns="0" rIns="0">
            <a:spAutoFit/>
          </a:bodyPr>
          <a:lstStyle/>
          <a:p>
            <a:pPr>
              <a:lnSpc>
                <a:spcPts val="2659"/>
              </a:lnSpc>
              <a:spcBef>
                <a:spcPct val="0"/>
              </a:spcBef>
            </a:pPr>
            <a:r>
              <a:rPr lang="en-US" sz="1899">
                <a:solidFill>
                  <a:srgbClr val="000000"/>
                </a:solidFill>
                <a:latin typeface="League Spartan"/>
              </a:rPr>
              <a:t>THYNK UNLIMITED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51412" y="1433461"/>
            <a:ext cx="8179439" cy="6552775"/>
            <a:chOff x="0" y="0"/>
            <a:chExt cx="9130678" cy="7314838"/>
          </a:xfrm>
        </p:grpSpPr>
        <p:sp>
          <p:nvSpPr>
            <p:cNvPr name="Freeform 3" id="3"/>
            <p:cNvSpPr/>
            <p:nvPr/>
          </p:nvSpPr>
          <p:spPr>
            <a:xfrm flipH="false" flipV="false">
              <a:off x="0" y="0"/>
              <a:ext cx="9130678" cy="7314838"/>
            </a:xfrm>
            <a:custGeom>
              <a:avLst/>
              <a:gdLst/>
              <a:ahLst/>
              <a:cxnLst/>
              <a:rect r="r" b="b" t="t" l="l"/>
              <a:pathLst>
                <a:path h="7314838" w="9130678">
                  <a:moveTo>
                    <a:pt x="0" y="0"/>
                  </a:moveTo>
                  <a:lnTo>
                    <a:pt x="9130678" y="0"/>
                  </a:lnTo>
                  <a:lnTo>
                    <a:pt x="9130678" y="7314838"/>
                  </a:lnTo>
                  <a:lnTo>
                    <a:pt x="0" y="7314838"/>
                  </a:lnTo>
                  <a:close/>
                </a:path>
              </a:pathLst>
            </a:custGeom>
            <a:solidFill>
              <a:srgbClr val="A9FF47"/>
            </a:solidFill>
          </p:spPr>
        </p:sp>
      </p:grpSp>
      <p:grpSp>
        <p:nvGrpSpPr>
          <p:cNvPr name="Group 4" id="4"/>
          <p:cNvGrpSpPr/>
          <p:nvPr/>
        </p:nvGrpSpPr>
        <p:grpSpPr>
          <a:xfrm rot="0">
            <a:off x="1950662" y="932427"/>
            <a:ext cx="785935" cy="785935"/>
            <a:chOff x="0" y="0"/>
            <a:chExt cx="1913890" cy="1913890"/>
          </a:xfrm>
        </p:grpSpPr>
        <p:sp>
          <p:nvSpPr>
            <p:cNvPr name="Freeform 5" id="5"/>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9FF47"/>
            </a:solidFill>
          </p:spPr>
        </p:sp>
      </p:grpSp>
      <p:grpSp>
        <p:nvGrpSpPr>
          <p:cNvPr name="Group 6" id="6"/>
          <p:cNvGrpSpPr/>
          <p:nvPr/>
        </p:nvGrpSpPr>
        <p:grpSpPr>
          <a:xfrm rot="0">
            <a:off x="-46444" y="8818424"/>
            <a:ext cx="1468576" cy="1468576"/>
            <a:chOff x="0" y="0"/>
            <a:chExt cx="1913890" cy="1913890"/>
          </a:xfrm>
        </p:grpSpPr>
        <p:sp>
          <p:nvSpPr>
            <p:cNvPr name="Freeform 7" id="7"/>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9FF47"/>
            </a:solidFill>
          </p:spPr>
        </p:sp>
      </p:grpSp>
      <p:grpSp>
        <p:nvGrpSpPr>
          <p:cNvPr name="Group 8" id="8"/>
          <p:cNvGrpSpPr/>
          <p:nvPr/>
        </p:nvGrpSpPr>
        <p:grpSpPr>
          <a:xfrm rot="0">
            <a:off x="17151703" y="0"/>
            <a:ext cx="1136297" cy="1136297"/>
            <a:chOff x="0" y="0"/>
            <a:chExt cx="1913890" cy="1913890"/>
          </a:xfrm>
        </p:grpSpPr>
        <p:sp>
          <p:nvSpPr>
            <p:cNvPr name="Freeform 9" id="9"/>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181F29"/>
            </a:solidFill>
          </p:spPr>
        </p:sp>
      </p:gr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593867" y="932427"/>
            <a:ext cx="501034" cy="501034"/>
          </a:xfrm>
          <a:prstGeom prst="rect">
            <a:avLst/>
          </a:prstGeom>
        </p:spPr>
      </p:pic>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4523817" y="9525727"/>
            <a:ext cx="477195" cy="1259963"/>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9844268" y="2321019"/>
            <a:ext cx="7307434" cy="5644962"/>
          </a:xfrm>
          <a:prstGeom prst="rect">
            <a:avLst/>
          </a:prstGeom>
        </p:spPr>
      </p:pic>
      <p:pic>
        <p:nvPicPr>
          <p:cNvPr name="Picture 13" id="13"/>
          <p:cNvPicPr>
            <a:picLocks noChangeAspect="true"/>
          </p:cNvPicPr>
          <p:nvPr/>
        </p:nvPicPr>
        <p:blipFill>
          <a:blip r:embed="rId7"/>
          <a:srcRect l="0" t="0" r="0" b="0"/>
          <a:stretch>
            <a:fillRect/>
          </a:stretch>
        </p:blipFill>
        <p:spPr>
          <a:xfrm flipH="false" flipV="false" rot="0">
            <a:off x="1950662" y="6523325"/>
            <a:ext cx="7005846" cy="1717386"/>
          </a:xfrm>
          <a:prstGeom prst="rect">
            <a:avLst/>
          </a:prstGeom>
        </p:spPr>
      </p:pic>
      <p:pic>
        <p:nvPicPr>
          <p:cNvPr name="Picture 14" id="14"/>
          <p:cNvPicPr>
            <a:picLocks noChangeAspect="true"/>
          </p:cNvPicPr>
          <p:nvPr/>
        </p:nvPicPr>
        <p:blipFill>
          <a:blip r:embed="rId8"/>
          <a:srcRect l="0" t="0" r="0" b="0"/>
          <a:stretch>
            <a:fillRect/>
          </a:stretch>
        </p:blipFill>
        <p:spPr>
          <a:xfrm flipH="false" flipV="false" rot="0">
            <a:off x="1950662" y="4547369"/>
            <a:ext cx="6781216" cy="1895187"/>
          </a:xfrm>
          <a:prstGeom prst="rect">
            <a:avLst/>
          </a:prstGeom>
        </p:spPr>
      </p:pic>
      <p:sp>
        <p:nvSpPr>
          <p:cNvPr name="TextBox 15" id="15"/>
          <p:cNvSpPr txBox="true"/>
          <p:nvPr/>
        </p:nvSpPr>
        <p:spPr>
          <a:xfrm rot="0">
            <a:off x="1422132" y="1486223"/>
            <a:ext cx="7940528" cy="1057910"/>
          </a:xfrm>
          <a:prstGeom prst="rect">
            <a:avLst/>
          </a:prstGeom>
        </p:spPr>
        <p:txBody>
          <a:bodyPr anchor="t" rtlCol="false" tIns="0" lIns="0" bIns="0" rIns="0">
            <a:spAutoFit/>
          </a:bodyPr>
          <a:lstStyle/>
          <a:p>
            <a:pPr algn="r">
              <a:lnSpc>
                <a:spcPts val="4120"/>
              </a:lnSpc>
            </a:pPr>
            <a:r>
              <a:rPr lang="en-US" sz="4000">
                <a:solidFill>
                  <a:srgbClr val="181F29"/>
                </a:solidFill>
                <a:latin typeface="Asap Regular Bold"/>
              </a:rPr>
              <a:t>CHỌN MÔ HÌNH VÀ  TÌM SIÊU THAM SỐ</a:t>
            </a:r>
          </a:p>
        </p:txBody>
      </p:sp>
      <p:sp>
        <p:nvSpPr>
          <p:cNvPr name="TextBox 16" id="16"/>
          <p:cNvSpPr txBox="true"/>
          <p:nvPr/>
        </p:nvSpPr>
        <p:spPr>
          <a:xfrm rot="0">
            <a:off x="1945041" y="2654951"/>
            <a:ext cx="7198959" cy="1406525"/>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000000"/>
                </a:solidFill>
                <a:latin typeface="DM Sans"/>
              </a:rPr>
              <a:t>Lựa chọn  Mô hình Random Forest Regressor</a:t>
            </a:r>
          </a:p>
          <a:p>
            <a:pPr algn="just" marL="431801" indent="-215900" lvl="1">
              <a:lnSpc>
                <a:spcPts val="2800"/>
              </a:lnSpc>
              <a:buFont typeface="Arial"/>
              <a:buChar char="•"/>
            </a:pPr>
            <a:r>
              <a:rPr lang="en-US" sz="2000">
                <a:solidFill>
                  <a:srgbClr val="000000"/>
                </a:solidFill>
                <a:latin typeface="DM Sans"/>
              </a:rPr>
              <a:t>Tìm bộ siêu tham số </a:t>
            </a:r>
          </a:p>
          <a:p>
            <a:pPr algn="just" marL="863601" indent="-287867" lvl="2">
              <a:lnSpc>
                <a:spcPts val="2800"/>
              </a:lnSpc>
              <a:buFont typeface="Arial"/>
              <a:buChar char="⚬"/>
            </a:pPr>
            <a:r>
              <a:rPr lang="en-US" sz="2000">
                <a:solidFill>
                  <a:srgbClr val="000000"/>
                </a:solidFill>
                <a:latin typeface="DM Sans"/>
              </a:rPr>
              <a:t>'max_depth': 5,</a:t>
            </a:r>
          </a:p>
          <a:p>
            <a:pPr algn="just" marL="863601" indent="-287867" lvl="2">
              <a:lnSpc>
                <a:spcPts val="2800"/>
              </a:lnSpc>
              <a:buFont typeface="Arial"/>
              <a:buChar char="⚬"/>
            </a:pPr>
            <a:r>
              <a:rPr lang="en-US" sz="2000">
                <a:solidFill>
                  <a:srgbClr val="000000"/>
                </a:solidFill>
                <a:latin typeface="DM Sans"/>
              </a:rPr>
              <a:t>'n_estimators': 10</a:t>
            </a:r>
          </a:p>
        </p:txBody>
      </p:sp>
      <p:sp>
        <p:nvSpPr>
          <p:cNvPr name="TextBox 17" id="17"/>
          <p:cNvSpPr txBox="true"/>
          <p:nvPr/>
        </p:nvSpPr>
        <p:spPr>
          <a:xfrm rot="0">
            <a:off x="1950662" y="4172294"/>
            <a:ext cx="7198959" cy="349250"/>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000000"/>
                </a:solidFill>
                <a:latin typeface="DM Sans"/>
              </a:rPr>
              <a:t>Kết quả trước và sau khi áp dụng siêu tham số</a:t>
            </a:r>
          </a:p>
        </p:txBody>
      </p:sp>
      <p:sp>
        <p:nvSpPr>
          <p:cNvPr name="TextBox 18" id="18"/>
          <p:cNvSpPr txBox="true"/>
          <p:nvPr/>
        </p:nvSpPr>
        <p:spPr>
          <a:xfrm rot="0">
            <a:off x="1950662" y="8469174"/>
            <a:ext cx="7198959" cy="438785"/>
          </a:xfrm>
          <a:prstGeom prst="rect">
            <a:avLst/>
          </a:prstGeom>
        </p:spPr>
        <p:txBody>
          <a:bodyPr anchor="t" rtlCol="false" tIns="0" lIns="0" bIns="0" rIns="0">
            <a:spAutoFit/>
          </a:bodyPr>
          <a:lstStyle/>
          <a:p>
            <a:pPr algn="just">
              <a:lnSpc>
                <a:spcPts val="3640"/>
              </a:lnSpc>
            </a:pPr>
            <a:r>
              <a:rPr lang="en-US" sz="2600">
                <a:solidFill>
                  <a:srgbClr val="000000"/>
                </a:solidFill>
                <a:latin typeface="DM Sans"/>
              </a:rPr>
              <a:t>--&gt; Dùng siêu tham số mặc định</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5689" y="-694447"/>
            <a:ext cx="7518065" cy="11314804"/>
            <a:chOff x="0" y="0"/>
            <a:chExt cx="1980066" cy="2980031"/>
          </a:xfrm>
        </p:grpSpPr>
        <p:sp>
          <p:nvSpPr>
            <p:cNvPr name="Freeform 3" id="3"/>
            <p:cNvSpPr/>
            <p:nvPr/>
          </p:nvSpPr>
          <p:spPr>
            <a:xfrm flipH="false" flipV="false">
              <a:off x="0" y="0"/>
              <a:ext cx="1980066" cy="2980031"/>
            </a:xfrm>
            <a:custGeom>
              <a:avLst/>
              <a:gdLst/>
              <a:ahLst/>
              <a:cxnLst/>
              <a:rect r="r" b="b" t="t" l="l"/>
              <a:pathLst>
                <a:path h="2980031" w="1980066">
                  <a:moveTo>
                    <a:pt x="0" y="0"/>
                  </a:moveTo>
                  <a:lnTo>
                    <a:pt x="1980066" y="0"/>
                  </a:lnTo>
                  <a:lnTo>
                    <a:pt x="1980066" y="2980031"/>
                  </a:lnTo>
                  <a:lnTo>
                    <a:pt x="0" y="2980031"/>
                  </a:lnTo>
                  <a:close/>
                </a:path>
              </a:pathLst>
            </a:custGeom>
            <a:solidFill>
              <a:srgbClr val="3BCCDD"/>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5689" y="1028700"/>
            <a:ext cx="17630716" cy="1731830"/>
            <a:chOff x="0" y="0"/>
            <a:chExt cx="4643481" cy="456120"/>
          </a:xfrm>
        </p:grpSpPr>
        <p:sp>
          <p:nvSpPr>
            <p:cNvPr name="Freeform 6" id="6"/>
            <p:cNvSpPr/>
            <p:nvPr/>
          </p:nvSpPr>
          <p:spPr>
            <a:xfrm flipH="false" flipV="false">
              <a:off x="0" y="0"/>
              <a:ext cx="4643481" cy="456120"/>
            </a:xfrm>
            <a:custGeom>
              <a:avLst/>
              <a:gdLst/>
              <a:ahLst/>
              <a:cxnLst/>
              <a:rect r="r" b="b" t="t" l="l"/>
              <a:pathLst>
                <a:path h="456120" w="4643481">
                  <a:moveTo>
                    <a:pt x="0" y="0"/>
                  </a:moveTo>
                  <a:lnTo>
                    <a:pt x="4643481" y="0"/>
                  </a:lnTo>
                  <a:lnTo>
                    <a:pt x="4643481" y="456120"/>
                  </a:lnTo>
                  <a:lnTo>
                    <a:pt x="0" y="456120"/>
                  </a:lnTo>
                  <a:close/>
                </a:path>
              </a:pathLst>
            </a:custGeom>
            <a:solidFill>
              <a:srgbClr val="247F94"/>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5689" y="9668419"/>
            <a:ext cx="19049323" cy="951938"/>
            <a:chOff x="0" y="0"/>
            <a:chExt cx="5017106" cy="250716"/>
          </a:xfrm>
        </p:grpSpPr>
        <p:sp>
          <p:nvSpPr>
            <p:cNvPr name="Freeform 9" id="9"/>
            <p:cNvSpPr/>
            <p:nvPr/>
          </p:nvSpPr>
          <p:spPr>
            <a:xfrm flipH="false" flipV="false">
              <a:off x="0" y="0"/>
              <a:ext cx="5017106" cy="250716"/>
            </a:xfrm>
            <a:custGeom>
              <a:avLst/>
              <a:gdLst/>
              <a:ahLst/>
              <a:cxnLst/>
              <a:rect r="r" b="b" t="t" l="l"/>
              <a:pathLst>
                <a:path h="250716" w="5017106">
                  <a:moveTo>
                    <a:pt x="0" y="0"/>
                  </a:moveTo>
                  <a:lnTo>
                    <a:pt x="5017106" y="0"/>
                  </a:lnTo>
                  <a:lnTo>
                    <a:pt x="5017106" y="250716"/>
                  </a:lnTo>
                  <a:lnTo>
                    <a:pt x="0" y="250716"/>
                  </a:lnTo>
                  <a:close/>
                </a:path>
              </a:pathLst>
            </a:custGeom>
            <a:solidFill>
              <a:srgbClr val="247F94"/>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pic>
        <p:nvPicPr>
          <p:cNvPr name="Picture 11" id="11"/>
          <p:cNvPicPr>
            <a:picLocks noChangeAspect="true"/>
          </p:cNvPicPr>
          <p:nvPr/>
        </p:nvPicPr>
        <p:blipFill>
          <a:blip r:embed="rId2"/>
          <a:srcRect l="0" t="0" r="1435" b="0"/>
          <a:stretch>
            <a:fillRect/>
          </a:stretch>
        </p:blipFill>
        <p:spPr>
          <a:xfrm flipH="false" flipV="false" rot="0">
            <a:off x="7332376" y="3372002"/>
            <a:ext cx="10112651" cy="4575659"/>
          </a:xfrm>
          <a:prstGeom prst="rect">
            <a:avLst/>
          </a:prstGeom>
        </p:spPr>
      </p:pic>
      <p:sp>
        <p:nvSpPr>
          <p:cNvPr name="TextBox 12" id="12"/>
          <p:cNvSpPr txBox="true"/>
          <p:nvPr/>
        </p:nvSpPr>
        <p:spPr>
          <a:xfrm rot="0">
            <a:off x="1028700" y="1115153"/>
            <a:ext cx="17259300" cy="1387474"/>
          </a:xfrm>
          <a:prstGeom prst="rect">
            <a:avLst/>
          </a:prstGeom>
        </p:spPr>
        <p:txBody>
          <a:bodyPr anchor="t" rtlCol="false" tIns="0" lIns="0" bIns="0" rIns="0">
            <a:spAutoFit/>
          </a:bodyPr>
          <a:lstStyle/>
          <a:p>
            <a:pPr>
              <a:lnSpc>
                <a:spcPts val="11200"/>
              </a:lnSpc>
            </a:pPr>
            <a:r>
              <a:rPr lang="en-US" sz="8000">
                <a:solidFill>
                  <a:srgbClr val="FFFFFF"/>
                </a:solidFill>
                <a:latin typeface="Asap Regular"/>
              </a:rPr>
              <a:t>ỨNG DỤNG THỰC TẾ</a:t>
            </a:r>
          </a:p>
        </p:txBody>
      </p:sp>
      <p:sp>
        <p:nvSpPr>
          <p:cNvPr name="TextBox 13" id="13"/>
          <p:cNvSpPr txBox="true"/>
          <p:nvPr/>
        </p:nvSpPr>
        <p:spPr>
          <a:xfrm rot="0">
            <a:off x="0" y="3314852"/>
            <a:ext cx="7332376" cy="3322320"/>
          </a:xfrm>
          <a:prstGeom prst="rect">
            <a:avLst/>
          </a:prstGeom>
        </p:spPr>
        <p:txBody>
          <a:bodyPr anchor="t" rtlCol="false" tIns="0" lIns="0" bIns="0" rIns="0">
            <a:spAutoFit/>
          </a:bodyPr>
          <a:lstStyle/>
          <a:p>
            <a:pPr>
              <a:lnSpc>
                <a:spcPts val="3779"/>
              </a:lnSpc>
            </a:pPr>
            <a:r>
              <a:rPr lang="en-US" sz="2700" spc="54">
                <a:solidFill>
                  <a:srgbClr val="000000"/>
                </a:solidFill>
                <a:latin typeface="Asap Regular Bold"/>
              </a:rPr>
              <a:t>Road    : Khoảng các tới mặt đường(m)</a:t>
            </a:r>
          </a:p>
          <a:p>
            <a:pPr>
              <a:lnSpc>
                <a:spcPts val="3779"/>
              </a:lnSpc>
            </a:pPr>
          </a:p>
          <a:p>
            <a:pPr>
              <a:lnSpc>
                <a:spcPts val="3779"/>
              </a:lnSpc>
            </a:pPr>
            <a:r>
              <a:rPr lang="en-US" sz="2700" spc="54">
                <a:solidFill>
                  <a:srgbClr val="000000"/>
                </a:solidFill>
                <a:latin typeface="Asap Regular Bold"/>
              </a:rPr>
              <a:t>Square : Kích thước (m2)</a:t>
            </a:r>
          </a:p>
          <a:p>
            <a:pPr>
              <a:lnSpc>
                <a:spcPts val="3779"/>
              </a:lnSpc>
            </a:pPr>
          </a:p>
          <a:p>
            <a:pPr>
              <a:lnSpc>
                <a:spcPts val="3779"/>
              </a:lnSpc>
            </a:pPr>
            <a:r>
              <a:rPr lang="en-US" sz="2700" spc="54">
                <a:solidFill>
                  <a:srgbClr val="000000"/>
                </a:solidFill>
                <a:latin typeface="Asap Regular Bold"/>
              </a:rPr>
              <a:t>Encoded Addresses: Mã sắp xếp phường/thị trấn/xã theo giá đất trên m2</a:t>
            </a:r>
          </a:p>
          <a:p>
            <a:pPr>
              <a:lnSpc>
                <a:spcPts val="377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5989069" y="1032239"/>
            <a:ext cx="9237949" cy="812800"/>
          </a:xfrm>
          <a:prstGeom prst="rect">
            <a:avLst/>
          </a:prstGeom>
        </p:spPr>
        <p:txBody>
          <a:bodyPr anchor="t" rtlCol="false" tIns="0" lIns="0" bIns="0" rIns="0">
            <a:spAutoFit/>
          </a:bodyPr>
          <a:lstStyle/>
          <a:p>
            <a:pPr marL="0" indent="0" lvl="0">
              <a:lnSpc>
                <a:spcPts val="6500"/>
              </a:lnSpc>
            </a:pPr>
            <a:r>
              <a:rPr lang="en-US" sz="4999">
                <a:solidFill>
                  <a:srgbClr val="0F3256"/>
                </a:solidFill>
                <a:latin typeface="Roboto Bold"/>
              </a:rPr>
              <a:t>Bảng phân công việc </a:t>
            </a:r>
          </a:p>
        </p:txBody>
      </p:sp>
      <p:sp>
        <p:nvSpPr>
          <p:cNvPr name="AutoShape 3" id="3"/>
          <p:cNvSpPr/>
          <p:nvPr/>
        </p:nvSpPr>
        <p:spPr>
          <a:xfrm rot="5399999">
            <a:off x="6169560" y="5458149"/>
            <a:ext cx="10925823" cy="0"/>
          </a:xfrm>
          <a:prstGeom prst="line">
            <a:avLst/>
          </a:prstGeom>
          <a:ln cap="rnd" w="9525">
            <a:solidFill>
              <a:srgbClr val="C8C8C8"/>
            </a:solidFill>
            <a:prstDash val="solid"/>
            <a:headEnd type="none" len="sm" w="sm"/>
            <a:tailEnd type="none" len="sm" w="sm"/>
          </a:ln>
        </p:spPr>
      </p:sp>
      <p:pic>
        <p:nvPicPr>
          <p:cNvPr name="Picture 4" id="4"/>
          <p:cNvPicPr>
            <a:picLocks noChangeAspect="true"/>
          </p:cNvPicPr>
          <p:nvPr/>
        </p:nvPicPr>
        <p:blipFill>
          <a:blip r:embed="rId2"/>
          <a:srcRect l="0" t="0" r="0" b="0"/>
          <a:stretch>
            <a:fillRect/>
          </a:stretch>
        </p:blipFill>
        <p:spPr>
          <a:xfrm flipH="false" flipV="false" rot="0">
            <a:off x="1485537" y="1028700"/>
            <a:ext cx="817361" cy="816339"/>
          </a:xfrm>
          <a:prstGeom prst="rect">
            <a:avLst/>
          </a:prstGeom>
        </p:spPr>
      </p:pic>
      <p:pic>
        <p:nvPicPr>
          <p:cNvPr name="Picture 5" id="5"/>
          <p:cNvPicPr>
            <a:picLocks noChangeAspect="true"/>
          </p:cNvPicPr>
          <p:nvPr/>
        </p:nvPicPr>
        <p:blipFill>
          <a:blip r:embed="rId2"/>
          <a:srcRect l="0" t="0" r="0" b="0"/>
          <a:stretch>
            <a:fillRect/>
          </a:stretch>
        </p:blipFill>
        <p:spPr>
          <a:xfrm flipH="false" flipV="false" rot="0">
            <a:off x="1028700" y="3225254"/>
            <a:ext cx="4866163" cy="4860080"/>
          </a:xfrm>
          <a:prstGeom prst="rect">
            <a:avLst/>
          </a:prstGeom>
        </p:spPr>
      </p:pic>
      <p:grpSp>
        <p:nvGrpSpPr>
          <p:cNvPr name="Group 6" id="6"/>
          <p:cNvGrpSpPr/>
          <p:nvPr/>
        </p:nvGrpSpPr>
        <p:grpSpPr>
          <a:xfrm rot="0">
            <a:off x="1834099" y="4010383"/>
            <a:ext cx="3255365" cy="2643437"/>
            <a:chOff x="0" y="0"/>
            <a:chExt cx="4340487" cy="3524583"/>
          </a:xfrm>
        </p:grpSpPr>
        <p:sp>
          <p:nvSpPr>
            <p:cNvPr name="TextBox 7" id="7"/>
            <p:cNvSpPr txBox="true"/>
            <p:nvPr/>
          </p:nvSpPr>
          <p:spPr>
            <a:xfrm rot="0">
              <a:off x="0" y="-76200"/>
              <a:ext cx="4340487" cy="641773"/>
            </a:xfrm>
            <a:prstGeom prst="rect">
              <a:avLst/>
            </a:prstGeom>
          </p:spPr>
          <p:txBody>
            <a:bodyPr anchor="t" rtlCol="false" tIns="0" lIns="0" bIns="0" rIns="0">
              <a:spAutoFit/>
            </a:bodyPr>
            <a:lstStyle/>
            <a:p>
              <a:pPr algn="ctr">
                <a:lnSpc>
                  <a:spcPts val="3919"/>
                </a:lnSpc>
                <a:spcBef>
                  <a:spcPct val="0"/>
                </a:spcBef>
              </a:pPr>
              <a:r>
                <a:rPr lang="en-US" sz="2800">
                  <a:solidFill>
                    <a:srgbClr val="0F3256"/>
                  </a:solidFill>
                  <a:latin typeface="Roboto Bold"/>
                </a:rPr>
                <a:t>Nguyễn Hồng Hạnh</a:t>
              </a:r>
            </a:p>
          </p:txBody>
        </p:sp>
        <p:sp>
          <p:nvSpPr>
            <p:cNvPr name="TextBox 8" id="8"/>
            <p:cNvSpPr txBox="true"/>
            <p:nvPr/>
          </p:nvSpPr>
          <p:spPr>
            <a:xfrm rot="0">
              <a:off x="0" y="773904"/>
              <a:ext cx="4340487" cy="3328670"/>
            </a:xfrm>
            <a:prstGeom prst="rect">
              <a:avLst/>
            </a:prstGeom>
          </p:spPr>
          <p:txBody>
            <a:bodyPr anchor="t" rtlCol="false" tIns="0" lIns="0" bIns="0" rIns="0">
              <a:spAutoFit/>
            </a:bodyPr>
            <a:lstStyle/>
            <a:p>
              <a:pPr>
                <a:lnSpc>
                  <a:spcPts val="3359"/>
                </a:lnSpc>
              </a:pPr>
              <a:r>
                <a:rPr lang="en-US" sz="2400">
                  <a:solidFill>
                    <a:srgbClr val="0F3256"/>
                  </a:solidFill>
                  <a:latin typeface="Roboto"/>
                </a:rPr>
                <a:t>- Crawl dữ liệu</a:t>
              </a:r>
            </a:p>
            <a:p>
              <a:pPr>
                <a:lnSpc>
                  <a:spcPts val="3359"/>
                </a:lnSpc>
              </a:pPr>
              <a:r>
                <a:rPr lang="en-US" sz="2400">
                  <a:solidFill>
                    <a:srgbClr val="0F3256"/>
                  </a:solidFill>
                  <a:latin typeface="Roboto"/>
                </a:rPr>
                <a:t>- Thu thập và mô tả dữ liệu</a:t>
              </a:r>
            </a:p>
            <a:p>
              <a:pPr>
                <a:lnSpc>
                  <a:spcPts val="3359"/>
                </a:lnSpc>
              </a:pPr>
              <a:r>
                <a:rPr lang="en-US" sz="2400">
                  <a:solidFill>
                    <a:srgbClr val="0F3256"/>
                  </a:solidFill>
                  <a:latin typeface="Roboto"/>
                </a:rPr>
                <a:t>  </a:t>
              </a:r>
            </a:p>
            <a:p>
              <a:pPr>
                <a:lnSpc>
                  <a:spcPts val="3359"/>
                </a:lnSpc>
              </a:pPr>
            </a:p>
            <a:p>
              <a:pPr>
                <a:lnSpc>
                  <a:spcPts val="3359"/>
                </a:lnSpc>
                <a:spcBef>
                  <a:spcPct val="0"/>
                </a:spcBef>
              </a:pPr>
            </a:p>
          </p:txBody>
        </p:sp>
      </p:grpSp>
      <p:pic>
        <p:nvPicPr>
          <p:cNvPr name="Picture 9" id="9"/>
          <p:cNvPicPr>
            <a:picLocks noChangeAspect="true"/>
          </p:cNvPicPr>
          <p:nvPr/>
        </p:nvPicPr>
        <p:blipFill>
          <a:blip r:embed="rId2"/>
          <a:srcRect l="0" t="0" r="0" b="0"/>
          <a:stretch>
            <a:fillRect/>
          </a:stretch>
        </p:blipFill>
        <p:spPr>
          <a:xfrm flipH="false" flipV="false" rot="0">
            <a:off x="6547279" y="3225254"/>
            <a:ext cx="4866163" cy="4860080"/>
          </a:xfrm>
          <a:prstGeom prst="rect">
            <a:avLst/>
          </a:prstGeom>
        </p:spPr>
      </p:pic>
      <p:grpSp>
        <p:nvGrpSpPr>
          <p:cNvPr name="Group 10" id="10"/>
          <p:cNvGrpSpPr/>
          <p:nvPr/>
        </p:nvGrpSpPr>
        <p:grpSpPr>
          <a:xfrm rot="0">
            <a:off x="7352678" y="4053914"/>
            <a:ext cx="3255365" cy="1386137"/>
            <a:chOff x="0" y="0"/>
            <a:chExt cx="4340487" cy="1848183"/>
          </a:xfrm>
        </p:grpSpPr>
        <p:sp>
          <p:nvSpPr>
            <p:cNvPr name="TextBox 11" id="11"/>
            <p:cNvSpPr txBox="true"/>
            <p:nvPr/>
          </p:nvSpPr>
          <p:spPr>
            <a:xfrm rot="0">
              <a:off x="0" y="-76200"/>
              <a:ext cx="4340487" cy="641773"/>
            </a:xfrm>
            <a:prstGeom prst="rect">
              <a:avLst/>
            </a:prstGeom>
          </p:spPr>
          <p:txBody>
            <a:bodyPr anchor="t" rtlCol="false" tIns="0" lIns="0" bIns="0" rIns="0">
              <a:spAutoFit/>
            </a:bodyPr>
            <a:lstStyle/>
            <a:p>
              <a:pPr algn="ctr">
                <a:lnSpc>
                  <a:spcPts val="3919"/>
                </a:lnSpc>
                <a:spcBef>
                  <a:spcPct val="0"/>
                </a:spcBef>
              </a:pPr>
              <a:r>
                <a:rPr lang="en-US" sz="2800">
                  <a:solidFill>
                    <a:srgbClr val="0F3256"/>
                  </a:solidFill>
                  <a:latin typeface="Roboto Bold"/>
                </a:rPr>
                <a:t>Nguyễn Hiếu</a:t>
              </a:r>
            </a:p>
          </p:txBody>
        </p:sp>
        <p:sp>
          <p:nvSpPr>
            <p:cNvPr name="TextBox 12" id="12"/>
            <p:cNvSpPr txBox="true"/>
            <p:nvPr/>
          </p:nvSpPr>
          <p:spPr>
            <a:xfrm rot="0">
              <a:off x="0" y="773904"/>
              <a:ext cx="4340487" cy="1652270"/>
            </a:xfrm>
            <a:prstGeom prst="rect">
              <a:avLst/>
            </a:prstGeom>
          </p:spPr>
          <p:txBody>
            <a:bodyPr anchor="t" rtlCol="false" tIns="0" lIns="0" bIns="0" rIns="0">
              <a:spAutoFit/>
            </a:bodyPr>
            <a:lstStyle/>
            <a:p>
              <a:pPr>
                <a:lnSpc>
                  <a:spcPts val="3359"/>
                </a:lnSpc>
              </a:pPr>
              <a:r>
                <a:rPr lang="en-US" sz="2400">
                  <a:solidFill>
                    <a:srgbClr val="0F3256"/>
                  </a:solidFill>
                  <a:latin typeface="Roboto"/>
                </a:rPr>
                <a:t>- Crawl dữ liệu</a:t>
              </a:r>
            </a:p>
            <a:p>
              <a:pPr>
                <a:lnSpc>
                  <a:spcPts val="3359"/>
                </a:lnSpc>
              </a:pPr>
              <a:r>
                <a:rPr lang="en-US" sz="2400">
                  <a:solidFill>
                    <a:srgbClr val="0F3256"/>
                  </a:solidFill>
                  <a:latin typeface="Roboto"/>
                </a:rPr>
                <a:t>- Trích xuất đặc trưng </a:t>
              </a:r>
            </a:p>
            <a:p>
              <a:pPr>
                <a:lnSpc>
                  <a:spcPts val="3359"/>
                </a:lnSpc>
                <a:spcBef>
                  <a:spcPct val="0"/>
                </a:spcBef>
              </a:pPr>
            </a:p>
          </p:txBody>
        </p:sp>
      </p:grpSp>
      <p:pic>
        <p:nvPicPr>
          <p:cNvPr name="Picture 13" id="13"/>
          <p:cNvPicPr>
            <a:picLocks noChangeAspect="true"/>
          </p:cNvPicPr>
          <p:nvPr/>
        </p:nvPicPr>
        <p:blipFill>
          <a:blip r:embed="rId2"/>
          <a:srcRect l="0" t="0" r="0" b="0"/>
          <a:stretch>
            <a:fillRect/>
          </a:stretch>
        </p:blipFill>
        <p:spPr>
          <a:xfrm flipH="false" flipV="false" rot="0">
            <a:off x="12065859" y="3225254"/>
            <a:ext cx="4866163" cy="4860080"/>
          </a:xfrm>
          <a:prstGeom prst="rect">
            <a:avLst/>
          </a:prstGeom>
        </p:spPr>
      </p:pic>
      <p:grpSp>
        <p:nvGrpSpPr>
          <p:cNvPr name="Group 14" id="14"/>
          <p:cNvGrpSpPr/>
          <p:nvPr/>
        </p:nvGrpSpPr>
        <p:grpSpPr>
          <a:xfrm rot="0">
            <a:off x="12871258" y="4053914"/>
            <a:ext cx="3255365" cy="1386137"/>
            <a:chOff x="0" y="0"/>
            <a:chExt cx="4340487" cy="1848183"/>
          </a:xfrm>
        </p:grpSpPr>
        <p:sp>
          <p:nvSpPr>
            <p:cNvPr name="TextBox 15" id="15"/>
            <p:cNvSpPr txBox="true"/>
            <p:nvPr/>
          </p:nvSpPr>
          <p:spPr>
            <a:xfrm rot="0">
              <a:off x="0" y="-76200"/>
              <a:ext cx="4340487" cy="641773"/>
            </a:xfrm>
            <a:prstGeom prst="rect">
              <a:avLst/>
            </a:prstGeom>
          </p:spPr>
          <p:txBody>
            <a:bodyPr anchor="t" rtlCol="false" tIns="0" lIns="0" bIns="0" rIns="0">
              <a:spAutoFit/>
            </a:bodyPr>
            <a:lstStyle/>
            <a:p>
              <a:pPr algn="ctr">
                <a:lnSpc>
                  <a:spcPts val="3919"/>
                </a:lnSpc>
                <a:spcBef>
                  <a:spcPct val="0"/>
                </a:spcBef>
              </a:pPr>
              <a:r>
                <a:rPr lang="en-US" sz="2800">
                  <a:solidFill>
                    <a:srgbClr val="0F3256"/>
                  </a:solidFill>
                  <a:latin typeface="Roboto Bold"/>
                </a:rPr>
                <a:t>Trương Thanh Đạt</a:t>
              </a:r>
            </a:p>
          </p:txBody>
        </p:sp>
        <p:sp>
          <p:nvSpPr>
            <p:cNvPr name="TextBox 16" id="16"/>
            <p:cNvSpPr txBox="true"/>
            <p:nvPr/>
          </p:nvSpPr>
          <p:spPr>
            <a:xfrm rot="0">
              <a:off x="0" y="773904"/>
              <a:ext cx="4340487" cy="1652270"/>
            </a:xfrm>
            <a:prstGeom prst="rect">
              <a:avLst/>
            </a:prstGeom>
          </p:spPr>
          <p:txBody>
            <a:bodyPr anchor="t" rtlCol="false" tIns="0" lIns="0" bIns="0" rIns="0">
              <a:spAutoFit/>
            </a:bodyPr>
            <a:lstStyle/>
            <a:p>
              <a:pPr>
                <a:lnSpc>
                  <a:spcPts val="3359"/>
                </a:lnSpc>
              </a:pPr>
              <a:r>
                <a:rPr lang="en-US" sz="2400">
                  <a:solidFill>
                    <a:srgbClr val="0F3256"/>
                  </a:solidFill>
                  <a:latin typeface="Roboto"/>
                </a:rPr>
                <a:t>- Crawl dữ liệu</a:t>
              </a:r>
            </a:p>
            <a:p>
              <a:pPr>
                <a:lnSpc>
                  <a:spcPts val="3359"/>
                </a:lnSpc>
              </a:pPr>
              <a:r>
                <a:rPr lang="en-US" sz="2400">
                  <a:solidFill>
                    <a:srgbClr val="0F3256"/>
                  </a:solidFill>
                  <a:latin typeface="Roboto"/>
                </a:rPr>
                <a:t>- Mô hình hóa dữ liệu</a:t>
              </a:r>
            </a:p>
            <a:p>
              <a:pPr>
                <a:lnSpc>
                  <a:spcPts val="3359"/>
                </a:lnSpc>
                <a:spcBef>
                  <a:spcPct val="0"/>
                </a:spcBef>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CFEBC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3410" y="576318"/>
            <a:ext cx="14861181" cy="913436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00602" y="3429466"/>
            <a:ext cx="4440512" cy="5828834"/>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667809" y="4775963"/>
            <a:ext cx="4118247" cy="4934719"/>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916584" y="1028700"/>
            <a:ext cx="796826" cy="869552"/>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530569">
            <a:off x="16801079" y="4721989"/>
            <a:ext cx="676920" cy="850014"/>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505722">
            <a:off x="15761505" y="817603"/>
            <a:ext cx="962819" cy="542680"/>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235089" y="9635968"/>
            <a:ext cx="841010" cy="917769"/>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530569">
            <a:off x="4697362" y="-226086"/>
            <a:ext cx="605539" cy="760380"/>
          </a:xfrm>
          <a:prstGeom prst="rect">
            <a:avLst/>
          </a:prstGeom>
        </p:spPr>
      </p:pic>
      <p:pic>
        <p:nvPicPr>
          <p:cNvPr name="Picture 10" id="1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530569">
            <a:off x="4870353" y="9575918"/>
            <a:ext cx="712118" cy="894212"/>
          </a:xfrm>
          <a:prstGeom prst="rect">
            <a:avLst/>
          </a:prstGeom>
        </p:spPr>
      </p:pic>
      <p:pic>
        <p:nvPicPr>
          <p:cNvPr name="Picture 11" id="1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758897" y="2482665"/>
            <a:ext cx="780413" cy="851641"/>
          </a:xfrm>
          <a:prstGeom prst="rect">
            <a:avLst/>
          </a:prstGeom>
        </p:spPr>
      </p:pic>
      <p:pic>
        <p:nvPicPr>
          <p:cNvPr name="Picture 12" id="12"/>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505722">
            <a:off x="9237698" y="-117236"/>
            <a:ext cx="962819" cy="542680"/>
          </a:xfrm>
          <a:prstGeom prst="rect">
            <a:avLst/>
          </a:prstGeom>
        </p:spPr>
      </p:pic>
      <p:pic>
        <p:nvPicPr>
          <p:cNvPr name="Picture 13" id="13"/>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505722">
            <a:off x="-80808" y="3791165"/>
            <a:ext cx="962819" cy="542680"/>
          </a:xfrm>
          <a:prstGeom prst="rect">
            <a:avLst/>
          </a:prstGeom>
        </p:spPr>
      </p:pic>
      <p:grpSp>
        <p:nvGrpSpPr>
          <p:cNvPr name="Group 14" id="14"/>
          <p:cNvGrpSpPr/>
          <p:nvPr/>
        </p:nvGrpSpPr>
        <p:grpSpPr>
          <a:xfrm rot="0">
            <a:off x="5357747" y="3599759"/>
            <a:ext cx="7572506" cy="2352407"/>
            <a:chOff x="0" y="0"/>
            <a:chExt cx="10096674" cy="3136543"/>
          </a:xfrm>
        </p:grpSpPr>
        <p:sp>
          <p:nvSpPr>
            <p:cNvPr name="TextBox 15" id="15"/>
            <p:cNvSpPr txBox="true"/>
            <p:nvPr/>
          </p:nvSpPr>
          <p:spPr>
            <a:xfrm rot="0">
              <a:off x="0" y="85725"/>
              <a:ext cx="10096674" cy="1743075"/>
            </a:xfrm>
            <a:prstGeom prst="rect">
              <a:avLst/>
            </a:prstGeom>
          </p:spPr>
          <p:txBody>
            <a:bodyPr anchor="t" rtlCol="false" tIns="0" lIns="0" bIns="0" rIns="0">
              <a:spAutoFit/>
            </a:bodyPr>
            <a:lstStyle/>
            <a:p>
              <a:pPr algn="ctr">
                <a:lnSpc>
                  <a:spcPts val="9900"/>
                </a:lnSpc>
              </a:pPr>
              <a:r>
                <a:rPr lang="en-US" sz="9000">
                  <a:solidFill>
                    <a:srgbClr val="494949"/>
                  </a:solidFill>
                  <a:latin typeface="Dekko"/>
                </a:rPr>
                <a:t>thanks</a:t>
              </a:r>
            </a:p>
          </p:txBody>
        </p:sp>
        <p:sp>
          <p:nvSpPr>
            <p:cNvPr name="TextBox 16" id="16"/>
            <p:cNvSpPr txBox="true"/>
            <p:nvPr/>
          </p:nvSpPr>
          <p:spPr>
            <a:xfrm rot="0">
              <a:off x="1010347" y="2388512"/>
              <a:ext cx="8075981" cy="749300"/>
            </a:xfrm>
            <a:prstGeom prst="rect">
              <a:avLst/>
            </a:prstGeom>
          </p:spPr>
          <p:txBody>
            <a:bodyPr anchor="t" rtlCol="false" tIns="0" lIns="0" bIns="0" rIns="0">
              <a:spAutoFit/>
            </a:bodyPr>
            <a:lstStyle/>
            <a:p>
              <a:pPr algn="ctr">
                <a:lnSpc>
                  <a:spcPts val="444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8412" y="-289101"/>
            <a:ext cx="8751423" cy="10865203"/>
            <a:chOff x="0" y="0"/>
            <a:chExt cx="11668564" cy="14486937"/>
          </a:xfrm>
        </p:grpSpPr>
        <p:pic>
          <p:nvPicPr>
            <p:cNvPr name="Picture 3" id="3"/>
            <p:cNvPicPr>
              <a:picLocks noChangeAspect="true"/>
            </p:cNvPicPr>
            <p:nvPr/>
          </p:nvPicPr>
          <p:blipFill>
            <a:blip r:embed="rId2"/>
            <a:srcRect l="23143" t="0" r="23143" b="0"/>
            <a:stretch>
              <a:fillRect/>
            </a:stretch>
          </p:blipFill>
          <p:spPr>
            <a:xfrm flipH="false" flipV="false">
              <a:off x="0" y="0"/>
              <a:ext cx="11668564" cy="14486937"/>
            </a:xfrm>
            <a:prstGeom prst="rect">
              <a:avLst/>
            </a:prstGeom>
          </p:spPr>
        </p:pic>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9650781" y="1466841"/>
            <a:ext cx="501034" cy="501034"/>
          </a:xfrm>
          <a:prstGeom prst="rect">
            <a:avLst/>
          </a:prstGeom>
        </p:spPr>
      </p:pic>
      <p:sp>
        <p:nvSpPr>
          <p:cNvPr name="TextBox 5" id="5"/>
          <p:cNvSpPr txBox="true"/>
          <p:nvPr/>
        </p:nvSpPr>
        <p:spPr>
          <a:xfrm rot="0">
            <a:off x="9650781" y="2358721"/>
            <a:ext cx="6870807" cy="1005700"/>
          </a:xfrm>
          <a:prstGeom prst="rect">
            <a:avLst/>
          </a:prstGeom>
        </p:spPr>
        <p:txBody>
          <a:bodyPr anchor="t" rtlCol="false" tIns="0" lIns="0" bIns="0" rIns="0">
            <a:spAutoFit/>
          </a:bodyPr>
          <a:lstStyle/>
          <a:p>
            <a:pPr>
              <a:lnSpc>
                <a:spcPts val="7536"/>
              </a:lnSpc>
            </a:pPr>
            <a:r>
              <a:rPr lang="en-US" sz="7317">
                <a:solidFill>
                  <a:srgbClr val="000000"/>
                </a:solidFill>
                <a:latin typeface="Asap Regular Bold"/>
              </a:rPr>
              <a:t>GIỚI THIỆU</a:t>
            </a:r>
          </a:p>
        </p:txBody>
      </p:sp>
      <p:sp>
        <p:nvSpPr>
          <p:cNvPr name="TextBox 6" id="6"/>
          <p:cNvSpPr txBox="true"/>
          <p:nvPr/>
        </p:nvSpPr>
        <p:spPr>
          <a:xfrm rot="0">
            <a:off x="9188882" y="4916488"/>
            <a:ext cx="8587334" cy="2174875"/>
          </a:xfrm>
          <a:prstGeom prst="rect">
            <a:avLst/>
          </a:prstGeom>
        </p:spPr>
        <p:txBody>
          <a:bodyPr anchor="t" rtlCol="false" tIns="0" lIns="0" bIns="0" rIns="0">
            <a:spAutoFit/>
          </a:bodyPr>
          <a:lstStyle/>
          <a:p>
            <a:pPr>
              <a:lnSpc>
                <a:spcPts val="3499"/>
              </a:lnSpc>
            </a:pPr>
            <a:r>
              <a:rPr lang="en-US" sz="2499">
                <a:solidFill>
                  <a:srgbClr val="000000"/>
                </a:solidFill>
                <a:latin typeface="DM Sans"/>
              </a:rPr>
              <a:t>Hà Nội là nơi có thị trường bất động sản hoạt động rất sôi nổi, song hàng cùng những biến động của nền kinh tế. Việc đoán định giá bất động sản với những người có kinh nghiệm lẫn với những người mới gia nhập thị này là rất khó.  </a:t>
            </a:r>
          </a:p>
        </p:txBody>
      </p:sp>
      <p:sp>
        <p:nvSpPr>
          <p:cNvPr name="TextBox 7" id="7"/>
          <p:cNvSpPr txBox="true"/>
          <p:nvPr/>
        </p:nvSpPr>
        <p:spPr>
          <a:xfrm rot="0">
            <a:off x="10237587" y="1546225"/>
            <a:ext cx="2848597" cy="313690"/>
          </a:xfrm>
          <a:prstGeom prst="rect">
            <a:avLst/>
          </a:prstGeom>
        </p:spPr>
        <p:txBody>
          <a:bodyPr anchor="t" rtlCol="false" tIns="0" lIns="0" bIns="0" rIns="0">
            <a:spAutoFit/>
          </a:bodyPr>
          <a:lstStyle/>
          <a:p>
            <a:pPr>
              <a:lnSpc>
                <a:spcPts val="2659"/>
              </a:lnSpc>
              <a:spcBef>
                <a:spcPct val="0"/>
              </a:spcBef>
            </a:pPr>
            <a:r>
              <a:rPr lang="en-US" sz="1899">
                <a:solidFill>
                  <a:srgbClr val="000000"/>
                </a:solidFill>
                <a:latin typeface="League Spartan"/>
              </a:rPr>
              <a:t>THYNK UNLIMITED</a:t>
            </a:r>
          </a:p>
        </p:txBody>
      </p:sp>
      <p:grpSp>
        <p:nvGrpSpPr>
          <p:cNvPr name="Group 8" id="8"/>
          <p:cNvGrpSpPr/>
          <p:nvPr/>
        </p:nvGrpSpPr>
        <p:grpSpPr>
          <a:xfrm rot="0">
            <a:off x="7635761" y="8740303"/>
            <a:ext cx="1714500" cy="1714500"/>
            <a:chOff x="0" y="0"/>
            <a:chExt cx="1913890" cy="1913890"/>
          </a:xfrm>
        </p:grpSpPr>
        <p:sp>
          <p:nvSpPr>
            <p:cNvPr name="Freeform 9" id="9"/>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9FF47"/>
            </a:solidFill>
          </p:spPr>
        </p:sp>
      </p:grpSp>
      <p:pic>
        <p:nvPicPr>
          <p:cNvPr name="Picture 10" id="1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15653009" y="8110321"/>
            <a:ext cx="477195" cy="1259963"/>
          </a:xfrm>
          <a:prstGeom prst="rect">
            <a:avLst/>
          </a:prstGeom>
        </p:spPr>
      </p:pic>
      <p:sp>
        <p:nvSpPr>
          <p:cNvPr name="AutoShape 11" id="11"/>
          <p:cNvSpPr/>
          <p:nvPr/>
        </p:nvSpPr>
        <p:spPr>
          <a:xfrm rot="0">
            <a:off x="14654156" y="4640771"/>
            <a:ext cx="1214937" cy="37592"/>
          </a:xfrm>
          <a:prstGeom prst="rect">
            <a:avLst/>
          </a:prstGeom>
          <a:solidFill>
            <a:srgbClr val="2D3C5B"/>
          </a:solidFill>
        </p:spPr>
      </p:sp>
      <p:grpSp>
        <p:nvGrpSpPr>
          <p:cNvPr name="Group 12" id="12"/>
          <p:cNvGrpSpPr/>
          <p:nvPr/>
        </p:nvGrpSpPr>
        <p:grpSpPr>
          <a:xfrm rot="0">
            <a:off x="16573500" y="-139700"/>
            <a:ext cx="1714500" cy="1714500"/>
            <a:chOff x="0" y="0"/>
            <a:chExt cx="1913890" cy="1913890"/>
          </a:xfrm>
        </p:grpSpPr>
        <p:sp>
          <p:nvSpPr>
            <p:cNvPr name="Freeform 13" id="13"/>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9FF47"/>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3117" y="1867113"/>
            <a:ext cx="6494042" cy="6552775"/>
            <a:chOff x="0" y="0"/>
            <a:chExt cx="8658723" cy="8737033"/>
          </a:xfrm>
        </p:grpSpPr>
        <p:pic>
          <p:nvPicPr>
            <p:cNvPr name="Picture 3" id="3"/>
            <p:cNvPicPr>
              <a:picLocks noChangeAspect="true"/>
            </p:cNvPicPr>
            <p:nvPr/>
          </p:nvPicPr>
          <p:blipFill>
            <a:blip r:embed="rId2"/>
            <a:srcRect l="16924" t="0" r="16924" b="0"/>
            <a:stretch>
              <a:fillRect/>
            </a:stretch>
          </p:blipFill>
          <p:spPr>
            <a:xfrm flipH="false" flipV="false">
              <a:off x="0" y="0"/>
              <a:ext cx="8658723" cy="8737033"/>
            </a:xfrm>
            <a:prstGeom prst="rect">
              <a:avLst/>
            </a:prstGeom>
          </p:spPr>
        </p:pic>
      </p:grpSp>
      <p:grpSp>
        <p:nvGrpSpPr>
          <p:cNvPr name="Group 4" id="4"/>
          <p:cNvGrpSpPr/>
          <p:nvPr/>
        </p:nvGrpSpPr>
        <p:grpSpPr>
          <a:xfrm rot="0">
            <a:off x="7511224" y="8472365"/>
            <a:ext cx="785935" cy="785935"/>
            <a:chOff x="0" y="0"/>
            <a:chExt cx="1913890" cy="1913890"/>
          </a:xfrm>
        </p:grpSpPr>
        <p:sp>
          <p:nvSpPr>
            <p:cNvPr name="Freeform 5" id="5"/>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181F29"/>
            </a:solidFill>
          </p:spPr>
        </p:sp>
      </p:grpSp>
      <p:sp>
        <p:nvSpPr>
          <p:cNvPr name="TextBox 6" id="6"/>
          <p:cNvSpPr txBox="true"/>
          <p:nvPr/>
        </p:nvSpPr>
        <p:spPr>
          <a:xfrm rot="0">
            <a:off x="9314917" y="873433"/>
            <a:ext cx="6870807" cy="815340"/>
          </a:xfrm>
          <a:prstGeom prst="rect">
            <a:avLst/>
          </a:prstGeom>
        </p:spPr>
        <p:txBody>
          <a:bodyPr anchor="t" rtlCol="false" tIns="0" lIns="0" bIns="0" rIns="0">
            <a:spAutoFit/>
          </a:bodyPr>
          <a:lstStyle/>
          <a:p>
            <a:pPr>
              <a:lnSpc>
                <a:spcPts val="6180"/>
              </a:lnSpc>
            </a:pPr>
            <a:r>
              <a:rPr lang="en-US" sz="6000">
                <a:solidFill>
                  <a:srgbClr val="000000"/>
                </a:solidFill>
                <a:latin typeface="Asap Regular"/>
              </a:rPr>
              <a:t>THU THẬP DỮ LIỆU</a:t>
            </a:r>
          </a:p>
        </p:txBody>
      </p:sp>
      <p:sp>
        <p:nvSpPr>
          <p:cNvPr name="TextBox 7" id="7"/>
          <p:cNvSpPr txBox="true"/>
          <p:nvPr/>
        </p:nvSpPr>
        <p:spPr>
          <a:xfrm rot="0">
            <a:off x="8748013" y="3195698"/>
            <a:ext cx="8484567" cy="129857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DM Sans"/>
              </a:rPr>
              <a:t>https://alonhadat.com.vn/nha-dat/can-ban/dat-tho-cu-dat-o/1/ha-noi/trang--2.html  : </a:t>
            </a:r>
            <a:r>
              <a:rPr lang="en-US" sz="2499">
                <a:solidFill>
                  <a:srgbClr val="0F3256"/>
                </a:solidFill>
                <a:latin typeface="DM Sans"/>
              </a:rPr>
              <a:t>10500</a:t>
            </a:r>
            <a:r>
              <a:rPr lang="en-US" sz="2499">
                <a:solidFill>
                  <a:srgbClr val="000000"/>
                </a:solidFill>
                <a:latin typeface="DM Sans"/>
              </a:rPr>
              <a:t> mẫu</a:t>
            </a:r>
          </a:p>
          <a:p>
            <a:pPr>
              <a:lnSpc>
                <a:spcPts val="3499"/>
              </a:lnSpc>
            </a:pPr>
          </a:p>
        </p:txBody>
      </p:sp>
      <p:sp>
        <p:nvSpPr>
          <p:cNvPr name="TextBox 8" id="8"/>
          <p:cNvSpPr txBox="true"/>
          <p:nvPr/>
        </p:nvSpPr>
        <p:spPr>
          <a:xfrm rot="0">
            <a:off x="8748013" y="2600933"/>
            <a:ext cx="3599479" cy="407670"/>
          </a:xfrm>
          <a:prstGeom prst="rect">
            <a:avLst/>
          </a:prstGeom>
        </p:spPr>
        <p:txBody>
          <a:bodyPr anchor="t" rtlCol="false" tIns="0" lIns="0" bIns="0" rIns="0">
            <a:spAutoFit/>
          </a:bodyPr>
          <a:lstStyle/>
          <a:p>
            <a:pPr>
              <a:lnSpc>
                <a:spcPts val="3090"/>
              </a:lnSpc>
            </a:pPr>
            <a:r>
              <a:rPr lang="en-US" sz="3000">
                <a:solidFill>
                  <a:srgbClr val="000000"/>
                </a:solidFill>
                <a:latin typeface="Asap Regular"/>
              </a:rPr>
              <a:t>Dữ liệu thu thập từ : </a:t>
            </a:r>
          </a:p>
        </p:txBody>
      </p:sp>
      <p:grpSp>
        <p:nvGrpSpPr>
          <p:cNvPr name="Group 9" id="9"/>
          <p:cNvGrpSpPr/>
          <p:nvPr/>
        </p:nvGrpSpPr>
        <p:grpSpPr>
          <a:xfrm rot="0">
            <a:off x="-46444" y="8408864"/>
            <a:ext cx="1878136" cy="1878136"/>
            <a:chOff x="0" y="0"/>
            <a:chExt cx="1913890" cy="1913890"/>
          </a:xfrm>
        </p:grpSpPr>
        <p:sp>
          <p:nvSpPr>
            <p:cNvPr name="Freeform 10" id="10"/>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181F29"/>
            </a:solidFill>
          </p:spPr>
        </p:sp>
      </p:grpSp>
      <p:grpSp>
        <p:nvGrpSpPr>
          <p:cNvPr name="Group 11" id="11"/>
          <p:cNvGrpSpPr/>
          <p:nvPr/>
        </p:nvGrpSpPr>
        <p:grpSpPr>
          <a:xfrm rot="0">
            <a:off x="16573500" y="-139700"/>
            <a:ext cx="1714500" cy="1714500"/>
            <a:chOff x="0" y="0"/>
            <a:chExt cx="1913890" cy="1913890"/>
          </a:xfrm>
        </p:grpSpPr>
        <p:sp>
          <p:nvSpPr>
            <p:cNvPr name="Freeform 12" id="12"/>
            <p:cNvSpPr/>
            <p:nvPr/>
          </p:nvSpPr>
          <p:spPr>
            <a:xfrm flipH="false" flipV="false">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181F29"/>
            </a:solidFill>
          </p:spPr>
        </p:sp>
      </p:grpSp>
      <p:pic>
        <p:nvPicPr>
          <p:cNvPr name="Picture 13" id="1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17419421" y="9418421"/>
            <a:ext cx="477195" cy="1259963"/>
          </a:xfrm>
          <a:prstGeom prst="rect">
            <a:avLst/>
          </a:prstGeom>
        </p:spPr>
      </p:pic>
      <p:pic>
        <p:nvPicPr>
          <p:cNvPr name="Picture 14" id="1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831692" y="778183"/>
            <a:ext cx="501034" cy="501034"/>
          </a:xfrm>
          <a:prstGeom prst="rect">
            <a:avLst/>
          </a:prstGeom>
        </p:spPr>
      </p:pic>
      <p:sp>
        <p:nvSpPr>
          <p:cNvPr name="TextBox 15" id="15"/>
          <p:cNvSpPr txBox="true"/>
          <p:nvPr/>
        </p:nvSpPr>
        <p:spPr>
          <a:xfrm rot="0">
            <a:off x="2418498" y="857567"/>
            <a:ext cx="2848597" cy="313690"/>
          </a:xfrm>
          <a:prstGeom prst="rect">
            <a:avLst/>
          </a:prstGeom>
        </p:spPr>
        <p:txBody>
          <a:bodyPr anchor="t" rtlCol="false" tIns="0" lIns="0" bIns="0" rIns="0">
            <a:spAutoFit/>
          </a:bodyPr>
          <a:lstStyle/>
          <a:p>
            <a:pPr>
              <a:lnSpc>
                <a:spcPts val="2659"/>
              </a:lnSpc>
              <a:spcBef>
                <a:spcPct val="0"/>
              </a:spcBef>
            </a:pPr>
            <a:r>
              <a:rPr lang="en-US" sz="1899">
                <a:solidFill>
                  <a:srgbClr val="000000"/>
                </a:solidFill>
                <a:latin typeface="League Spartan"/>
              </a:rPr>
              <a:t>THYNK UNLIMITED</a:t>
            </a:r>
          </a:p>
        </p:txBody>
      </p:sp>
      <p:pic>
        <p:nvPicPr>
          <p:cNvPr name="Picture 16" id="1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8058562" y="494759"/>
            <a:ext cx="477195" cy="1259963"/>
          </a:xfrm>
          <a:prstGeom prst="rect">
            <a:avLst/>
          </a:prstGeom>
        </p:spPr>
      </p:pic>
      <p:sp>
        <p:nvSpPr>
          <p:cNvPr name="TextBox 17" id="17"/>
          <p:cNvSpPr txBox="true"/>
          <p:nvPr/>
        </p:nvSpPr>
        <p:spPr>
          <a:xfrm rot="0">
            <a:off x="8818346" y="5888680"/>
            <a:ext cx="10032704" cy="261302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DM Sans"/>
              </a:rPr>
              <a:t>Xử lý reCapcha</a:t>
            </a:r>
          </a:p>
          <a:p>
            <a:pPr algn="just" marL="539749" indent="-269875" lvl="1">
              <a:lnSpc>
                <a:spcPts val="3499"/>
              </a:lnSpc>
              <a:buFont typeface="Arial"/>
              <a:buChar char="•"/>
            </a:pPr>
            <a:r>
              <a:rPr lang="en-US" sz="2499">
                <a:solidFill>
                  <a:srgbClr val="000000"/>
                </a:solidFill>
                <a:latin typeface="DM Sans"/>
              </a:rPr>
              <a:t>Chuyển đơn vị cột price về triệu/ m2</a:t>
            </a:r>
          </a:p>
          <a:p>
            <a:pPr algn="just" marL="539749" indent="-269875" lvl="1">
              <a:lnSpc>
                <a:spcPts val="3499"/>
              </a:lnSpc>
              <a:buFont typeface="Arial"/>
              <a:buChar char="•"/>
            </a:pPr>
            <a:r>
              <a:rPr lang="en-US" sz="2499">
                <a:solidFill>
                  <a:srgbClr val="000000"/>
                </a:solidFill>
                <a:latin typeface="DM Sans"/>
              </a:rPr>
              <a:t>Tạo cột totalPrice = Price * Square</a:t>
            </a:r>
          </a:p>
          <a:p>
            <a:pPr algn="just" marL="539749" indent="-269875" lvl="1">
              <a:lnSpc>
                <a:spcPts val="3499"/>
              </a:lnSpc>
              <a:buFont typeface="Arial"/>
              <a:buChar char="•"/>
            </a:pPr>
            <a:r>
              <a:rPr lang="en-US" sz="2499">
                <a:solidFill>
                  <a:srgbClr val="000000"/>
                </a:solidFill>
                <a:latin typeface="DM Sans"/>
              </a:rPr>
              <a:t>Nối các từ ghép</a:t>
            </a:r>
          </a:p>
          <a:p>
            <a:pPr algn="just" marL="539749" indent="-269875" lvl="1">
              <a:lnSpc>
                <a:spcPts val="3499"/>
              </a:lnSpc>
              <a:buFont typeface="Arial"/>
              <a:buChar char="•"/>
            </a:pPr>
            <a:r>
              <a:rPr lang="en-US" sz="2499">
                <a:solidFill>
                  <a:srgbClr val="000000"/>
                </a:solidFill>
                <a:latin typeface="DM Sans"/>
              </a:rPr>
              <a:t>Chuyển kiểu cột Road</a:t>
            </a:r>
          </a:p>
          <a:p>
            <a:pPr algn="just" marL="539749" indent="-269875" lvl="1">
              <a:lnSpc>
                <a:spcPts val="3499"/>
              </a:lnSpc>
              <a:buFont typeface="Arial"/>
              <a:buChar char="•"/>
            </a:pPr>
            <a:r>
              <a:rPr lang="en-US" sz="2499">
                <a:solidFill>
                  <a:srgbClr val="000000"/>
                </a:solidFill>
                <a:latin typeface="DM Sans"/>
              </a:rPr>
              <a:t>Xử lý trùng lặp</a:t>
            </a:r>
          </a:p>
        </p:txBody>
      </p:sp>
      <p:sp>
        <p:nvSpPr>
          <p:cNvPr name="TextBox 18" id="18"/>
          <p:cNvSpPr txBox="true"/>
          <p:nvPr/>
        </p:nvSpPr>
        <p:spPr>
          <a:xfrm rot="0">
            <a:off x="8748013" y="5191125"/>
            <a:ext cx="5086684" cy="407669"/>
          </a:xfrm>
          <a:prstGeom prst="rect">
            <a:avLst/>
          </a:prstGeom>
        </p:spPr>
        <p:txBody>
          <a:bodyPr anchor="t" rtlCol="false" tIns="0" lIns="0" bIns="0" rIns="0">
            <a:spAutoFit/>
          </a:bodyPr>
          <a:lstStyle/>
          <a:p>
            <a:pPr algn="r">
              <a:lnSpc>
                <a:spcPts val="3089"/>
              </a:lnSpc>
            </a:pPr>
            <a:r>
              <a:rPr lang="en-US" sz="2999">
                <a:solidFill>
                  <a:srgbClr val="000000"/>
                </a:solidFill>
                <a:latin typeface="Asap Regular"/>
              </a:rPr>
              <a:t>Xử lý dữ liệu  file csv ban đầu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27334" y="-976139"/>
            <a:ext cx="18288000" cy="1952277"/>
            <a:chOff x="0" y="0"/>
            <a:chExt cx="6186311" cy="660400"/>
          </a:xfrm>
        </p:grpSpPr>
        <p:sp>
          <p:nvSpPr>
            <p:cNvPr name="Freeform 3" id="3"/>
            <p:cNvSpPr/>
            <p:nvPr/>
          </p:nvSpPr>
          <p:spPr>
            <a:xfrm flipH="false" flipV="false">
              <a:off x="0" y="0"/>
              <a:ext cx="6186311" cy="660400"/>
            </a:xfrm>
            <a:custGeom>
              <a:avLst/>
              <a:gdLst/>
              <a:ahLst/>
              <a:cxnLst/>
              <a:rect r="r" b="b" t="t" l="l"/>
              <a:pathLst>
                <a:path h="660400" w="6186311">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B8D6F6"/>
            </a:solidFill>
          </p:spPr>
        </p:sp>
      </p:grpSp>
      <p:pic>
        <p:nvPicPr>
          <p:cNvPr name="Picture 4" id="4"/>
          <p:cNvPicPr>
            <a:picLocks noChangeAspect="true"/>
          </p:cNvPicPr>
          <p:nvPr/>
        </p:nvPicPr>
        <p:blipFill>
          <a:blip r:embed="rId2"/>
          <a:srcRect l="0" t="0" r="0" b="0"/>
          <a:stretch>
            <a:fillRect/>
          </a:stretch>
        </p:blipFill>
        <p:spPr>
          <a:xfrm flipH="false" flipV="false" rot="0">
            <a:off x="1028700" y="3048989"/>
            <a:ext cx="8709342" cy="5863082"/>
          </a:xfrm>
          <a:prstGeom prst="rect">
            <a:avLst/>
          </a:prstGeom>
        </p:spPr>
      </p:pic>
      <p:sp>
        <p:nvSpPr>
          <p:cNvPr name="TextBox 5" id="5"/>
          <p:cNvSpPr txBox="true"/>
          <p:nvPr/>
        </p:nvSpPr>
        <p:spPr>
          <a:xfrm rot="0">
            <a:off x="2847645" y="242396"/>
            <a:ext cx="12647377" cy="733742"/>
          </a:xfrm>
          <a:prstGeom prst="rect">
            <a:avLst/>
          </a:prstGeom>
        </p:spPr>
        <p:txBody>
          <a:bodyPr anchor="t" rtlCol="false" tIns="0" lIns="0" bIns="0" rIns="0">
            <a:spAutoFit/>
          </a:bodyPr>
          <a:lstStyle/>
          <a:p>
            <a:pPr algn="ctr" marL="0" indent="0" lvl="0">
              <a:lnSpc>
                <a:spcPts val="5817"/>
              </a:lnSpc>
              <a:spcBef>
                <a:spcPct val="0"/>
              </a:spcBef>
            </a:pPr>
            <a:r>
              <a:rPr lang="en-US" sz="4474">
                <a:solidFill>
                  <a:srgbClr val="0F3256"/>
                </a:solidFill>
                <a:latin typeface="Roboto Bold"/>
              </a:rPr>
              <a:t>Các thống kê mô tả trực quan về các đặc trưng : </a:t>
            </a:r>
          </a:p>
        </p:txBody>
      </p:sp>
      <p:sp>
        <p:nvSpPr>
          <p:cNvPr name="TextBox 6" id="6"/>
          <p:cNvSpPr txBox="true"/>
          <p:nvPr/>
        </p:nvSpPr>
        <p:spPr>
          <a:xfrm rot="0">
            <a:off x="107179" y="1768829"/>
            <a:ext cx="9064155" cy="432435"/>
          </a:xfrm>
          <a:prstGeom prst="rect">
            <a:avLst/>
          </a:prstGeom>
        </p:spPr>
        <p:txBody>
          <a:bodyPr anchor="t" rtlCol="false" tIns="0" lIns="0" bIns="0" rIns="0">
            <a:spAutoFit/>
          </a:bodyPr>
          <a:lstStyle/>
          <a:p>
            <a:pPr algn="ctr">
              <a:lnSpc>
                <a:spcPts val="3464"/>
              </a:lnSpc>
              <a:spcBef>
                <a:spcPct val="0"/>
              </a:spcBef>
            </a:pPr>
            <a:r>
              <a:rPr lang="en-US" sz="2474">
                <a:solidFill>
                  <a:srgbClr val="0F3256"/>
                </a:solidFill>
                <a:latin typeface="Roboto Bold"/>
              </a:rPr>
              <a:t>Biểu đồ số lần xuất hiện của từng quận huyện ở Hà Nội</a:t>
            </a:r>
          </a:p>
        </p:txBody>
      </p:sp>
      <p:sp>
        <p:nvSpPr>
          <p:cNvPr name="TextBox 7" id="7"/>
          <p:cNvSpPr txBox="true"/>
          <p:nvPr/>
        </p:nvSpPr>
        <p:spPr>
          <a:xfrm rot="0">
            <a:off x="10253193" y="4309110"/>
            <a:ext cx="7569080" cy="1362710"/>
          </a:xfrm>
          <a:prstGeom prst="rect">
            <a:avLst/>
          </a:prstGeom>
        </p:spPr>
        <p:txBody>
          <a:bodyPr anchor="t" rtlCol="false" tIns="0" lIns="0" bIns="0" rIns="0">
            <a:spAutoFit/>
          </a:bodyPr>
          <a:lstStyle/>
          <a:p>
            <a:pPr algn="just">
              <a:lnSpc>
                <a:spcPts val="3639"/>
              </a:lnSpc>
              <a:spcBef>
                <a:spcPct val="0"/>
              </a:spcBef>
            </a:pPr>
            <a:r>
              <a:rPr lang="en-US" sz="2599">
                <a:solidFill>
                  <a:srgbClr val="0F3256"/>
                </a:solidFill>
                <a:latin typeface="Roboto"/>
              </a:rPr>
              <a:t> Kết luận : </a:t>
            </a:r>
          </a:p>
          <a:p>
            <a:pPr algn="just" marL="561339" indent="-280669" lvl="1">
              <a:lnSpc>
                <a:spcPts val="3639"/>
              </a:lnSpc>
              <a:spcBef>
                <a:spcPct val="0"/>
              </a:spcBef>
              <a:buFont typeface="Arial"/>
              <a:buChar char="•"/>
            </a:pPr>
            <a:r>
              <a:rPr lang="en-US" sz="2599">
                <a:solidFill>
                  <a:srgbClr val="0F3256"/>
                </a:solidFill>
                <a:latin typeface="Roboto"/>
              </a:rPr>
              <a:t>Quận Long Biên chiếm tỉ lệ cao nhât, Huyện Quốc Oai có tỉ lệ thấp nhất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711965" y="0"/>
            <a:ext cx="7124250" cy="10287000"/>
            <a:chOff x="0" y="0"/>
            <a:chExt cx="2409932" cy="3479800"/>
          </a:xfrm>
        </p:grpSpPr>
        <p:sp>
          <p:nvSpPr>
            <p:cNvPr name="Freeform 3" id="3"/>
            <p:cNvSpPr/>
            <p:nvPr/>
          </p:nvSpPr>
          <p:spPr>
            <a:xfrm flipH="false" flipV="false">
              <a:off x="0" y="0"/>
              <a:ext cx="2409932" cy="3479800"/>
            </a:xfrm>
            <a:custGeom>
              <a:avLst/>
              <a:gdLst/>
              <a:ahLst/>
              <a:cxnLst/>
              <a:rect r="r" b="b" t="t" l="l"/>
              <a:pathLst>
                <a:path h="3479800" w="2409932">
                  <a:moveTo>
                    <a:pt x="2285472" y="3479800"/>
                  </a:moveTo>
                  <a:lnTo>
                    <a:pt x="124460" y="3479800"/>
                  </a:lnTo>
                  <a:cubicBezTo>
                    <a:pt x="55880" y="3479800"/>
                    <a:pt x="0" y="3423920"/>
                    <a:pt x="0" y="3355340"/>
                  </a:cubicBezTo>
                  <a:lnTo>
                    <a:pt x="0" y="124460"/>
                  </a:lnTo>
                  <a:cubicBezTo>
                    <a:pt x="0" y="55880"/>
                    <a:pt x="55880" y="0"/>
                    <a:pt x="124460" y="0"/>
                  </a:cubicBezTo>
                  <a:lnTo>
                    <a:pt x="2285472" y="0"/>
                  </a:lnTo>
                  <a:cubicBezTo>
                    <a:pt x="2354052" y="0"/>
                    <a:pt x="2409932" y="55880"/>
                    <a:pt x="2409932" y="124460"/>
                  </a:cubicBezTo>
                  <a:lnTo>
                    <a:pt x="2409932" y="3355340"/>
                  </a:lnTo>
                  <a:cubicBezTo>
                    <a:pt x="2409932" y="3423920"/>
                    <a:pt x="2354052" y="3479800"/>
                    <a:pt x="2285472" y="3479800"/>
                  </a:cubicBezTo>
                  <a:close/>
                </a:path>
              </a:pathLst>
            </a:custGeom>
            <a:solidFill>
              <a:srgbClr val="B8D6F6"/>
            </a:solidFill>
          </p:spPr>
        </p:sp>
      </p:grpSp>
      <p:pic>
        <p:nvPicPr>
          <p:cNvPr name="Picture 4" id="4"/>
          <p:cNvPicPr>
            <a:picLocks noChangeAspect="true"/>
          </p:cNvPicPr>
          <p:nvPr/>
        </p:nvPicPr>
        <p:blipFill>
          <a:blip r:embed="rId2"/>
          <a:srcRect l="0" t="0" r="0" b="0"/>
          <a:stretch>
            <a:fillRect/>
          </a:stretch>
        </p:blipFill>
        <p:spPr>
          <a:xfrm flipH="false" flipV="false" rot="0">
            <a:off x="7091529" y="1571536"/>
            <a:ext cx="10482352" cy="7058117"/>
          </a:xfrm>
          <a:prstGeom prst="rect">
            <a:avLst/>
          </a:prstGeom>
        </p:spPr>
      </p:pic>
      <p:sp>
        <p:nvSpPr>
          <p:cNvPr name="TextBox 5" id="5"/>
          <p:cNvSpPr txBox="true"/>
          <p:nvPr/>
        </p:nvSpPr>
        <p:spPr>
          <a:xfrm rot="0">
            <a:off x="702042" y="401956"/>
            <a:ext cx="14352988" cy="626744"/>
          </a:xfrm>
          <a:prstGeom prst="rect">
            <a:avLst/>
          </a:prstGeom>
        </p:spPr>
        <p:txBody>
          <a:bodyPr anchor="t" rtlCol="false" tIns="0" lIns="0" bIns="0" rIns="0">
            <a:spAutoFit/>
          </a:bodyPr>
          <a:lstStyle/>
          <a:p>
            <a:pPr>
              <a:lnSpc>
                <a:spcPts val="5070"/>
              </a:lnSpc>
            </a:pPr>
            <a:r>
              <a:rPr lang="en-US" sz="3900">
                <a:solidFill>
                  <a:srgbClr val="0F3256"/>
                </a:solidFill>
                <a:latin typeface="Roboto Bold"/>
              </a:rPr>
              <a:t>Biểu đồ biểu diễn giá tiền đất trên mỗi m2 của từng quận huyện</a:t>
            </a:r>
          </a:p>
        </p:txBody>
      </p:sp>
      <p:sp>
        <p:nvSpPr>
          <p:cNvPr name="TextBox 6" id="6"/>
          <p:cNvSpPr txBox="true"/>
          <p:nvPr/>
        </p:nvSpPr>
        <p:spPr>
          <a:xfrm rot="0">
            <a:off x="502819" y="3500395"/>
            <a:ext cx="5704748" cy="1600200"/>
          </a:xfrm>
          <a:prstGeom prst="rect">
            <a:avLst/>
          </a:prstGeom>
        </p:spPr>
        <p:txBody>
          <a:bodyPr anchor="t" rtlCol="false" tIns="0" lIns="0" bIns="0" rIns="0">
            <a:spAutoFit/>
          </a:bodyPr>
          <a:lstStyle/>
          <a:p>
            <a:pPr algn="just">
              <a:lnSpc>
                <a:spcPts val="4200"/>
              </a:lnSpc>
              <a:spcBef>
                <a:spcPct val="0"/>
              </a:spcBef>
            </a:pPr>
            <a:r>
              <a:rPr lang="en-US" sz="3000">
                <a:solidFill>
                  <a:srgbClr val="0F3256"/>
                </a:solidFill>
                <a:latin typeface="Roboto"/>
              </a:rPr>
              <a:t> Kết luận : </a:t>
            </a:r>
          </a:p>
          <a:p>
            <a:pPr marL="647700" indent="-323850" lvl="1">
              <a:lnSpc>
                <a:spcPts val="4200"/>
              </a:lnSpc>
              <a:spcBef>
                <a:spcPct val="0"/>
              </a:spcBef>
              <a:buFont typeface="Arial"/>
              <a:buChar char="•"/>
            </a:pPr>
            <a:r>
              <a:rPr lang="en-US" sz="3000">
                <a:solidFill>
                  <a:srgbClr val="0F3256"/>
                </a:solidFill>
                <a:latin typeface="Roboto"/>
              </a:rPr>
              <a:t>Có một số mẫu có giá tiền đất / m2 lớn bất ngờ</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615487" y="-284917"/>
            <a:ext cx="13306711" cy="1154430"/>
          </a:xfrm>
          <a:prstGeom prst="rect">
            <a:avLst/>
          </a:prstGeom>
        </p:spPr>
        <p:txBody>
          <a:bodyPr anchor="t" rtlCol="false" tIns="0" lIns="0" bIns="0" rIns="0">
            <a:spAutoFit/>
          </a:bodyPr>
          <a:lstStyle/>
          <a:p>
            <a:pPr>
              <a:lnSpc>
                <a:spcPts val="4619"/>
              </a:lnSpc>
              <a:spcBef>
                <a:spcPct val="0"/>
              </a:spcBef>
            </a:pPr>
          </a:p>
          <a:p>
            <a:pPr>
              <a:lnSpc>
                <a:spcPts val="4619"/>
              </a:lnSpc>
              <a:spcBef>
                <a:spcPct val="0"/>
              </a:spcBef>
            </a:pPr>
            <a:r>
              <a:rPr lang="en-US" sz="3299">
                <a:solidFill>
                  <a:srgbClr val="0F3256"/>
                </a:solidFill>
                <a:latin typeface="Roboto Bold"/>
              </a:rPr>
              <a:t>Biểu đồ biểu diễn sự dao động của giá tiền đất trên mỗi mét vuông</a:t>
            </a:r>
          </a:p>
        </p:txBody>
      </p:sp>
      <p:sp>
        <p:nvSpPr>
          <p:cNvPr name="AutoShape 3" id="3"/>
          <p:cNvSpPr/>
          <p:nvPr/>
        </p:nvSpPr>
        <p:spPr>
          <a:xfrm rot="5399999">
            <a:off x="6169560" y="5458149"/>
            <a:ext cx="10925823" cy="0"/>
          </a:xfrm>
          <a:prstGeom prst="line">
            <a:avLst/>
          </a:prstGeom>
          <a:ln cap="rnd" w="9525">
            <a:solidFill>
              <a:srgbClr val="C8C8C8"/>
            </a:solidFill>
            <a:prstDash val="solid"/>
            <a:headEnd type="none" len="sm" w="sm"/>
            <a:tailEnd type="none" len="sm" w="sm"/>
          </a:ln>
        </p:spPr>
      </p:sp>
      <p:pic>
        <p:nvPicPr>
          <p:cNvPr name="Picture 4" id="4"/>
          <p:cNvPicPr>
            <a:picLocks noChangeAspect="true"/>
          </p:cNvPicPr>
          <p:nvPr/>
        </p:nvPicPr>
        <p:blipFill>
          <a:blip r:embed="rId2"/>
          <a:srcRect l="0" t="0" r="0" b="0"/>
          <a:stretch>
            <a:fillRect/>
          </a:stretch>
        </p:blipFill>
        <p:spPr>
          <a:xfrm flipH="false" flipV="false" rot="0">
            <a:off x="823027" y="1404542"/>
            <a:ext cx="9852163" cy="7984357"/>
          </a:xfrm>
          <a:prstGeom prst="rect">
            <a:avLst/>
          </a:prstGeom>
        </p:spPr>
      </p:pic>
      <p:sp>
        <p:nvSpPr>
          <p:cNvPr name="TextBox 5" id="5"/>
          <p:cNvSpPr txBox="true"/>
          <p:nvPr/>
        </p:nvSpPr>
        <p:spPr>
          <a:xfrm rot="0">
            <a:off x="12118476" y="2907180"/>
            <a:ext cx="5811268" cy="2555731"/>
          </a:xfrm>
          <a:prstGeom prst="rect">
            <a:avLst/>
          </a:prstGeom>
        </p:spPr>
        <p:txBody>
          <a:bodyPr anchor="t" rtlCol="false" tIns="0" lIns="0" bIns="0" rIns="0">
            <a:spAutoFit/>
          </a:bodyPr>
          <a:lstStyle/>
          <a:p>
            <a:pPr>
              <a:lnSpc>
                <a:spcPts val="3998"/>
              </a:lnSpc>
            </a:pPr>
            <a:r>
              <a:rPr lang="en-US" sz="2855">
                <a:solidFill>
                  <a:srgbClr val="0F3256"/>
                </a:solidFill>
                <a:latin typeface="Roboto"/>
              </a:rPr>
              <a:t>Kết luận : </a:t>
            </a:r>
          </a:p>
          <a:p>
            <a:pPr marL="642288" indent="-321144" lvl="1">
              <a:lnSpc>
                <a:spcPts val="4164"/>
              </a:lnSpc>
              <a:buFont typeface="Arial"/>
              <a:buChar char="•"/>
            </a:pPr>
            <a:r>
              <a:rPr lang="en-US" sz="2974">
                <a:solidFill>
                  <a:srgbClr val="0F3256"/>
                </a:solidFill>
                <a:latin typeface="Roboto"/>
              </a:rPr>
              <a:t>Giá đất trung bình từ khoảng 0 đến 250 triệu / m2 chiếm nhiều nhất</a:t>
            </a:r>
          </a:p>
          <a:p>
            <a:pPr>
              <a:lnSpc>
                <a:spcPts val="3998"/>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27334" y="-976139"/>
            <a:ext cx="18288000" cy="1952277"/>
            <a:chOff x="0" y="0"/>
            <a:chExt cx="6186311" cy="660400"/>
          </a:xfrm>
        </p:grpSpPr>
        <p:sp>
          <p:nvSpPr>
            <p:cNvPr name="Freeform 3" id="3"/>
            <p:cNvSpPr/>
            <p:nvPr/>
          </p:nvSpPr>
          <p:spPr>
            <a:xfrm flipH="false" flipV="false">
              <a:off x="0" y="0"/>
              <a:ext cx="6186311" cy="660400"/>
            </a:xfrm>
            <a:custGeom>
              <a:avLst/>
              <a:gdLst/>
              <a:ahLst/>
              <a:cxnLst/>
              <a:rect r="r" b="b" t="t" l="l"/>
              <a:pathLst>
                <a:path h="660400" w="6186311">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B8D6F6"/>
            </a:solidFill>
          </p:spPr>
        </p:sp>
      </p:grpSp>
      <p:pic>
        <p:nvPicPr>
          <p:cNvPr name="Picture 4" id="4"/>
          <p:cNvPicPr>
            <a:picLocks noChangeAspect="true"/>
          </p:cNvPicPr>
          <p:nvPr/>
        </p:nvPicPr>
        <p:blipFill>
          <a:blip r:embed="rId2"/>
          <a:srcRect l="0" t="0" r="0" b="0"/>
          <a:stretch>
            <a:fillRect/>
          </a:stretch>
        </p:blipFill>
        <p:spPr>
          <a:xfrm flipH="false" flipV="false" rot="0">
            <a:off x="517208" y="2639414"/>
            <a:ext cx="10315292" cy="6464250"/>
          </a:xfrm>
          <a:prstGeom prst="rect">
            <a:avLst/>
          </a:prstGeom>
        </p:spPr>
      </p:pic>
      <p:sp>
        <p:nvSpPr>
          <p:cNvPr name="TextBox 5" id="5"/>
          <p:cNvSpPr txBox="true"/>
          <p:nvPr/>
        </p:nvSpPr>
        <p:spPr>
          <a:xfrm rot="0">
            <a:off x="2847645" y="242396"/>
            <a:ext cx="12647377" cy="733742"/>
          </a:xfrm>
          <a:prstGeom prst="rect">
            <a:avLst/>
          </a:prstGeom>
        </p:spPr>
        <p:txBody>
          <a:bodyPr anchor="t" rtlCol="false" tIns="0" lIns="0" bIns="0" rIns="0">
            <a:spAutoFit/>
          </a:bodyPr>
          <a:lstStyle/>
          <a:p>
            <a:pPr algn="ctr" marL="0" indent="0" lvl="0">
              <a:lnSpc>
                <a:spcPts val="5817"/>
              </a:lnSpc>
              <a:spcBef>
                <a:spcPct val="0"/>
              </a:spcBef>
            </a:pPr>
            <a:r>
              <a:rPr lang="en-US" sz="4474">
                <a:solidFill>
                  <a:srgbClr val="0F3256"/>
                </a:solidFill>
                <a:latin typeface="Roboto Bold"/>
              </a:rPr>
              <a:t>Các thống kê mô tả trực quan về các đặc trưng : </a:t>
            </a:r>
          </a:p>
        </p:txBody>
      </p:sp>
      <p:sp>
        <p:nvSpPr>
          <p:cNvPr name="TextBox 6" id="6"/>
          <p:cNvSpPr txBox="true"/>
          <p:nvPr/>
        </p:nvSpPr>
        <p:spPr>
          <a:xfrm rot="0">
            <a:off x="107179" y="1768829"/>
            <a:ext cx="11648714" cy="870585"/>
          </a:xfrm>
          <a:prstGeom prst="rect">
            <a:avLst/>
          </a:prstGeom>
        </p:spPr>
        <p:txBody>
          <a:bodyPr anchor="t" rtlCol="false" tIns="0" lIns="0" bIns="0" rIns="0">
            <a:spAutoFit/>
          </a:bodyPr>
          <a:lstStyle/>
          <a:p>
            <a:pPr algn="ctr">
              <a:lnSpc>
                <a:spcPts val="3464"/>
              </a:lnSpc>
            </a:pPr>
            <a:r>
              <a:rPr lang="en-US" sz="2474">
                <a:solidFill>
                  <a:srgbClr val="0F3256"/>
                </a:solidFill>
                <a:latin typeface="Roboto Bold"/>
              </a:rPr>
              <a:t>Biểu đồ biểu diễn mối tương quan giữa giá tiền đất và diện tích của một quận</a:t>
            </a:r>
          </a:p>
          <a:p>
            <a:pPr algn="ctr">
              <a:lnSpc>
                <a:spcPts val="3464"/>
              </a:lnSpc>
              <a:spcBef>
                <a:spcPct val="0"/>
              </a:spcBef>
            </a:pPr>
          </a:p>
        </p:txBody>
      </p:sp>
      <p:sp>
        <p:nvSpPr>
          <p:cNvPr name="TextBox 7" id="7"/>
          <p:cNvSpPr txBox="true"/>
          <p:nvPr/>
        </p:nvSpPr>
        <p:spPr>
          <a:xfrm rot="0">
            <a:off x="11097653" y="4190686"/>
            <a:ext cx="6594193" cy="1089878"/>
          </a:xfrm>
          <a:prstGeom prst="rect">
            <a:avLst/>
          </a:prstGeom>
        </p:spPr>
        <p:txBody>
          <a:bodyPr anchor="t" rtlCol="false" tIns="0" lIns="0" bIns="0" rIns="0">
            <a:spAutoFit/>
          </a:bodyPr>
          <a:lstStyle/>
          <a:p>
            <a:pPr algn="ctr">
              <a:lnSpc>
                <a:spcPts val="2927"/>
              </a:lnSpc>
              <a:spcBef>
                <a:spcPct val="0"/>
              </a:spcBef>
            </a:pPr>
            <a:r>
              <a:rPr lang="en-US" sz="2090">
                <a:solidFill>
                  <a:srgbClr val="0F3256"/>
                </a:solidFill>
                <a:latin typeface="Roboto"/>
              </a:rPr>
              <a:t>            Kết luận : Hình trên cho thấy hầu hết diện tích tỉ lệ thuận với giá tiền, diện tích tăng giá cũng tăng ở quận Long Biên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824861" y="721837"/>
            <a:ext cx="14950236" cy="566102"/>
          </a:xfrm>
          <a:prstGeom prst="rect">
            <a:avLst/>
          </a:prstGeom>
        </p:spPr>
        <p:txBody>
          <a:bodyPr anchor="t" rtlCol="false" tIns="0" lIns="0" bIns="0" rIns="0">
            <a:spAutoFit/>
          </a:bodyPr>
          <a:lstStyle/>
          <a:p>
            <a:pPr marL="0" indent="0" lvl="0">
              <a:lnSpc>
                <a:spcPts val="4452"/>
              </a:lnSpc>
            </a:pPr>
            <a:r>
              <a:rPr lang="en-US" sz="3425">
                <a:solidFill>
                  <a:srgbClr val="0F3256"/>
                </a:solidFill>
                <a:latin typeface="Roboto Bold"/>
              </a:rPr>
              <a:t>Biểu đồ biểu diễn sự tương quan của price , road , dis_q</a:t>
            </a:r>
          </a:p>
        </p:txBody>
      </p:sp>
      <p:pic>
        <p:nvPicPr>
          <p:cNvPr name="Picture 3" id="3"/>
          <p:cNvPicPr>
            <a:picLocks noChangeAspect="true"/>
          </p:cNvPicPr>
          <p:nvPr/>
        </p:nvPicPr>
        <p:blipFill>
          <a:blip r:embed="rId2"/>
          <a:srcRect l="0" t="0" r="0" b="0"/>
          <a:stretch>
            <a:fillRect/>
          </a:stretch>
        </p:blipFill>
        <p:spPr>
          <a:xfrm flipH="false" flipV="false" rot="0">
            <a:off x="11429015" y="2330787"/>
            <a:ext cx="5632467" cy="5625426"/>
          </a:xfrm>
          <a:prstGeom prst="rect">
            <a:avLst/>
          </a:prstGeom>
        </p:spPr>
      </p:pic>
      <p:sp>
        <p:nvSpPr>
          <p:cNvPr name="AutoShape 4" id="4"/>
          <p:cNvSpPr/>
          <p:nvPr/>
        </p:nvSpPr>
        <p:spPr>
          <a:xfrm rot="5400000">
            <a:off x="5669428" y="5138738"/>
            <a:ext cx="10287000" cy="0"/>
          </a:xfrm>
          <a:prstGeom prst="line">
            <a:avLst/>
          </a:prstGeom>
          <a:ln cap="rnd" w="9525">
            <a:solidFill>
              <a:srgbClr val="C8C8C8"/>
            </a:solidFill>
            <a:prstDash val="solid"/>
            <a:headEnd type="none" len="sm" w="sm"/>
            <a:tailEnd type="none" len="sm" w="sm"/>
          </a:ln>
        </p:spPr>
      </p:sp>
      <p:pic>
        <p:nvPicPr>
          <p:cNvPr name="Picture 5" id="5"/>
          <p:cNvPicPr>
            <a:picLocks noChangeAspect="true"/>
          </p:cNvPicPr>
          <p:nvPr/>
        </p:nvPicPr>
        <p:blipFill>
          <a:blip r:embed="rId3"/>
          <a:srcRect l="0" t="0" r="0" b="0"/>
          <a:stretch>
            <a:fillRect/>
          </a:stretch>
        </p:blipFill>
        <p:spPr>
          <a:xfrm flipH="false" flipV="false" rot="0">
            <a:off x="788626" y="1591517"/>
            <a:ext cx="9324215" cy="8030794"/>
          </a:xfrm>
          <a:prstGeom prst="rect">
            <a:avLst/>
          </a:prstGeom>
        </p:spPr>
      </p:pic>
      <p:sp>
        <p:nvSpPr>
          <p:cNvPr name="TextBox 6" id="6"/>
          <p:cNvSpPr txBox="true"/>
          <p:nvPr/>
        </p:nvSpPr>
        <p:spPr>
          <a:xfrm rot="0">
            <a:off x="11511476" y="3452410"/>
            <a:ext cx="5747824" cy="1653289"/>
          </a:xfrm>
          <a:prstGeom prst="rect">
            <a:avLst/>
          </a:prstGeom>
        </p:spPr>
        <p:txBody>
          <a:bodyPr anchor="t" rtlCol="false" tIns="0" lIns="0" bIns="0" rIns="0">
            <a:spAutoFit/>
          </a:bodyPr>
          <a:lstStyle/>
          <a:p>
            <a:pPr>
              <a:lnSpc>
                <a:spcPts val="4423"/>
              </a:lnSpc>
            </a:pPr>
            <a:r>
              <a:rPr lang="en-US" sz="3159">
                <a:solidFill>
                  <a:srgbClr val="0F3256"/>
                </a:solidFill>
                <a:latin typeface="Roboto"/>
              </a:rPr>
              <a:t>Kết luận :</a:t>
            </a:r>
          </a:p>
          <a:p>
            <a:pPr marL="682214" indent="-341107" lvl="1">
              <a:lnSpc>
                <a:spcPts val="4423"/>
              </a:lnSpc>
              <a:spcBef>
                <a:spcPct val="0"/>
              </a:spcBef>
              <a:buFont typeface="Arial"/>
              <a:buChar char="•"/>
            </a:pPr>
            <a:r>
              <a:rPr lang="en-US" sz="3159">
                <a:solidFill>
                  <a:srgbClr val="0F3256"/>
                </a:solidFill>
                <a:latin typeface="Roboto"/>
              </a:rPr>
              <a:t> </a:t>
            </a:r>
            <a:r>
              <a:rPr lang="en-US" sz="3159">
                <a:solidFill>
                  <a:srgbClr val="0F3256"/>
                </a:solidFill>
                <a:latin typeface="Roboto"/>
              </a:rPr>
              <a:t>Đa số các mẫu đất cách đường từ 0m đến 20m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DAFaO-jDs7w</dc:identifier>
  <dcterms:modified xsi:type="dcterms:W3CDTF">2011-08-01T06:04:30Z</dcterms:modified>
  <cp:revision>1</cp:revision>
  <dc:title>Khoa học dữ liệu</dc:title>
</cp:coreProperties>
</file>